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63" r:id="rId5"/>
  </p:sldMasterIdLst>
  <p:notesMasterIdLst>
    <p:notesMasterId r:id="rId60"/>
  </p:notesMasterIdLst>
  <p:handoutMasterIdLst>
    <p:handoutMasterId r:id="rId61"/>
  </p:handoutMasterIdLst>
  <p:sldIdLst>
    <p:sldId id="563" r:id="rId6"/>
    <p:sldId id="609" r:id="rId7"/>
    <p:sldId id="610" r:id="rId8"/>
    <p:sldId id="638" r:id="rId9"/>
    <p:sldId id="614" r:id="rId10"/>
    <p:sldId id="639" r:id="rId11"/>
    <p:sldId id="615" r:id="rId12"/>
    <p:sldId id="684" r:id="rId13"/>
    <p:sldId id="692" r:id="rId14"/>
    <p:sldId id="641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681" r:id="rId33"/>
    <p:sldId id="680" r:id="rId34"/>
    <p:sldId id="682" r:id="rId35"/>
    <p:sldId id="683" r:id="rId36"/>
    <p:sldId id="668" r:id="rId37"/>
    <p:sldId id="631" r:id="rId38"/>
    <p:sldId id="661" r:id="rId39"/>
    <p:sldId id="660" r:id="rId40"/>
    <p:sldId id="663" r:id="rId41"/>
    <p:sldId id="662" r:id="rId42"/>
    <p:sldId id="664" r:id="rId43"/>
    <p:sldId id="627" r:id="rId44"/>
    <p:sldId id="685" r:id="rId45"/>
    <p:sldId id="686" r:id="rId46"/>
    <p:sldId id="687" r:id="rId47"/>
    <p:sldId id="688" r:id="rId48"/>
    <p:sldId id="689" r:id="rId49"/>
    <p:sldId id="669" r:id="rId50"/>
    <p:sldId id="676" r:id="rId51"/>
    <p:sldId id="690" r:id="rId52"/>
    <p:sldId id="673" r:id="rId53"/>
    <p:sldId id="672" r:id="rId54"/>
    <p:sldId id="674" r:id="rId55"/>
    <p:sldId id="666" r:id="rId56"/>
    <p:sldId id="671" r:id="rId57"/>
    <p:sldId id="678" r:id="rId58"/>
    <p:sldId id="69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in Stokes" initials="KS" lastIdx="2" clrIdx="0"/>
  <p:cmAuthor id="2" name="david groom" initials="d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757575"/>
    <a:srgbClr val="A00078"/>
    <a:srgbClr val="009ECD"/>
    <a:srgbClr val="4F4F4F"/>
    <a:srgbClr val="8E54B8"/>
    <a:srgbClr val="6F3C94"/>
    <a:srgbClr val="636363"/>
    <a:srgbClr val="834CAB"/>
    <a:srgbClr val="28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58" autoAdjust="0"/>
    <p:restoredTop sz="96271" autoAdjust="0"/>
  </p:normalViewPr>
  <p:slideViewPr>
    <p:cSldViewPr snapToGrid="0" showGuides="1">
      <p:cViewPr varScale="1">
        <p:scale>
          <a:sx n="82" d="100"/>
          <a:sy n="82" d="100"/>
        </p:scale>
        <p:origin x="413" y="72"/>
      </p:cViewPr>
      <p:guideLst>
        <p:guide orient="horz" pos="29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29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589A6-185B-FC43-ABF1-D85B6184928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EB417-74B6-E446-B822-2700FD97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38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4137A-32A9-4E3E-80A1-313294284C14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56D5C-5EF9-4233-82C8-1D8C4F6E2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56D5C-5EF9-4233-82C8-1D8C4F6E2E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51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b12deb980_2_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8" name="Google Shape;1168;g6b12deb980_2_1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169" name="Google Shape;1169;g6b12deb980_2_1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6b12deb980_2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2" name="Google Shape;1182;g6b12deb980_2_1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183" name="Google Shape;1183;g6b12deb980_2_1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b12deb98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g6b12deb980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198" name="Google Shape;1198;g6b12deb980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6b12deb980_2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2" name="Google Shape;1212;g6b12deb980_2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213" name="Google Shape;1213;g6b12deb980_2_1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6b12deb980_2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g6b12deb980_2_1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228" name="Google Shape;1228;g6b12deb980_2_1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6b12deb980_2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2" name="Google Shape;1242;g6b12deb980_2_1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243" name="Google Shape;1243;g6b12deb980_2_1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6b12deb980_2_1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7" name="Google Shape;1257;g6b12deb980_2_1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258" name="Google Shape;1258;g6b12deb980_2_1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6b12deb980_2_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g6b12deb980_2_1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273" name="Google Shape;1273;g6b12deb980_2_1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b125c98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7" name="Google Shape;1287;g6b125c982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288" name="Google Shape;1288;g6b125c982f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6b12deb980_2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g6b12deb980_2_1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303" name="Google Shape;1303;g6b12deb980_2_1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21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6b12deb980_2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7" name="Google Shape;1317;g6b12deb980_2_1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318" name="Google Shape;1318;g6b12deb980_2_1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6b12deb980_2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Google Shape;1332;g6b12deb980_2_1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333" name="Google Shape;1333;g6b12deb980_2_1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b12deb980_2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7" name="Google Shape;1347;g6b12deb980_2_1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348" name="Google Shape;1348;g6b12deb980_2_1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6b12deb980_2_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2" name="Google Shape;1362;g6b12deb980_2_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363" name="Google Shape;1363;g6b12deb980_2_1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6b12deb980_2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7" name="Google Shape;1377;g6b12deb980_2_1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378" name="Google Shape;1378;g6b12deb980_2_12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8777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312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233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406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54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430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107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456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771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9407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199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7624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559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263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9556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55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421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38852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956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244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86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0177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7686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805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286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008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Oracle didn’t built</a:t>
            </a:r>
            <a:r>
              <a:rPr lang="en-US" baseline="0" dirty="0"/>
              <a:t> this feature from the ground up.  We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93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b12deb980_2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6b12deb980_2_10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140" name="Google Shape;1140;g6b12deb980_2_10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6b12deb980_2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4" name="Google Shape;1154;g6b12deb980_2_1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Oracle didn’t built this feature from the ground up.  We did</a:t>
            </a:r>
            <a:endParaRPr/>
          </a:p>
        </p:txBody>
      </p:sp>
      <p:sp>
        <p:nvSpPr>
          <p:cNvPr id="1155" name="Google Shape;1155;g6b12deb980_2_1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903" y="6302493"/>
            <a:ext cx="1043134" cy="249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42" y="2718525"/>
            <a:ext cx="7257716" cy="14209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7" y="6357938"/>
            <a:ext cx="1178269" cy="230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">
    <p:bg>
      <p:bgPr>
        <a:gradFill>
          <a:gsLst>
            <a:gs pos="35000">
              <a:schemeClr val="accent4"/>
            </a:gs>
            <a:gs pos="74000">
              <a:schemeClr val="accent4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96" name="Rectangle 9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  <a:alpha val="27000"/>
                </a:schemeClr>
              </a:gs>
              <a:gs pos="23000">
                <a:schemeClr val="accent4">
                  <a:alpha val="51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25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Title 1"/>
          <p:cNvSpPr>
            <a:spLocks noGrp="1"/>
          </p:cNvSpPr>
          <p:nvPr>
            <p:ph type="ctrTitle" hasCustomPrompt="1"/>
          </p:nvPr>
        </p:nvSpPr>
        <p:spPr>
          <a:xfrm>
            <a:off x="918839" y="404501"/>
            <a:ext cx="10074459" cy="2051460"/>
          </a:xfrm>
        </p:spPr>
        <p:txBody>
          <a:bodyPr anchor="b" anchorCtr="0">
            <a:norm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 dirty="0" err="1"/>
              <a:t>evvcdit</a:t>
            </a:r>
            <a:r>
              <a:rPr lang="en-US" dirty="0"/>
              <a:t> Master title style</a:t>
            </a:r>
          </a:p>
        </p:txBody>
      </p:sp>
      <p:sp>
        <p:nvSpPr>
          <p:cNvPr id="76" name="Subtitle 2"/>
          <p:cNvSpPr>
            <a:spLocks noGrp="1"/>
          </p:cNvSpPr>
          <p:nvPr>
            <p:ph type="subTitle" idx="1"/>
          </p:nvPr>
        </p:nvSpPr>
        <p:spPr>
          <a:xfrm>
            <a:off x="966904" y="2386973"/>
            <a:ext cx="4270248" cy="1427452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419715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70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Section Slide -2">
    <p:bg>
      <p:bgPr>
        <a:gradFill>
          <a:gsLst>
            <a:gs pos="34000">
              <a:schemeClr val="tx2">
                <a:lumMod val="75000"/>
              </a:schemeClr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8000">
                <a:schemeClr val="accent4">
                  <a:lumMod val="75000"/>
                  <a:alpha val="78000"/>
                </a:schemeClr>
              </a:gs>
              <a:gs pos="32000">
                <a:schemeClr val="accent4">
                  <a:alpha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96" name="Rectangle 95"/>
          <p:cNvSpPr/>
          <p:nvPr userDrawn="1"/>
        </p:nvSpPr>
        <p:spPr>
          <a:xfrm>
            <a:off x="24147" y="0"/>
            <a:ext cx="12192000" cy="6858000"/>
          </a:xfrm>
          <a:prstGeom prst="rect">
            <a:avLst/>
          </a:prstGeom>
          <a:gradFill>
            <a:gsLst>
              <a:gs pos="83000">
                <a:schemeClr val="accent4">
                  <a:lumMod val="75000"/>
                  <a:alpha val="39000"/>
                </a:schemeClr>
              </a:gs>
              <a:gs pos="33000">
                <a:schemeClr val="accent5">
                  <a:alpha val="12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16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6033" y="-1"/>
            <a:ext cx="12217400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 userDrawn="1"/>
        </p:nvSpPr>
        <p:spPr>
          <a:xfrm>
            <a:off x="0" y="-1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715153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80" y="6582619"/>
            <a:ext cx="963168" cy="207264"/>
          </a:xfrm>
          <a:prstGeom prst="rect">
            <a:avLst/>
          </a:prstGeom>
        </p:spPr>
      </p:pic>
      <p:grpSp>
        <p:nvGrpSpPr>
          <p:cNvPr id="28" name="Group 27"/>
          <p:cNvGrpSpPr/>
          <p:nvPr userDrawn="1"/>
        </p:nvGrpSpPr>
        <p:grpSpPr>
          <a:xfrm>
            <a:off x="10716884" y="66018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4222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sic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6033" y="-1"/>
            <a:ext cx="12217400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 userDrawn="1"/>
        </p:nvSpPr>
        <p:spPr>
          <a:xfrm>
            <a:off x="0" y="-1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25400" y="-1"/>
            <a:ext cx="12217400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-25400" y="0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9272"/>
            <a:ext cx="10311765" cy="1076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715153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5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5" y="2043605"/>
            <a:ext cx="10311765" cy="4133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4750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25400" y="-1"/>
            <a:ext cx="12217400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-25400" y="-1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150" y="2497873"/>
            <a:ext cx="10312400" cy="367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1993265"/>
            <a:ext cx="10312400" cy="384175"/>
          </a:xfrm>
        </p:spPr>
        <p:txBody>
          <a:bodyPr/>
          <a:lstStyle>
            <a:lvl1pPr marL="0" indent="0">
              <a:buNone/>
              <a:defRPr b="1"/>
            </a:lvl1pPr>
            <a:lvl2pPr marL="228600" indent="0">
              <a:buNone/>
              <a:defRPr b="1"/>
            </a:lvl2pPr>
            <a:lvl3pPr marL="400050" indent="0">
              <a:buNone/>
              <a:defRPr b="1"/>
            </a:lvl3pPr>
            <a:lvl4pPr marL="571500" indent="0">
              <a:buNone/>
              <a:defRPr b="1"/>
            </a:lvl4pPr>
            <a:lvl5pPr marL="742950" indent="0">
              <a:buNone/>
              <a:defRPr b="1"/>
            </a:lvl5pPr>
          </a:lstStyle>
          <a:p>
            <a:pPr lvl="0"/>
            <a:r>
              <a:rPr lang="en-US" dirty="0"/>
              <a:t>Click to edit Heading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1"/>
            <a:ext cx="714518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542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2" r="6917"/>
          <a:stretch/>
        </p:blipFill>
        <p:spPr>
          <a:xfrm>
            <a:off x="-1" y="1"/>
            <a:ext cx="12192001" cy="6855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47296" y="2974147"/>
            <a:ext cx="3666153" cy="876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4" y="428625"/>
            <a:ext cx="10408603" cy="12620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4" y="1828800"/>
            <a:ext cx="508116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447925"/>
            <a:ext cx="5084970" cy="374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086350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47925"/>
            <a:ext cx="5086350" cy="374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1631" y="6352241"/>
            <a:ext cx="711343" cy="288046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069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4" y="1825625"/>
            <a:ext cx="508497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390" y="1825625"/>
            <a:ext cx="508115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711342" cy="246413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516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8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4" y="1825625"/>
            <a:ext cx="322980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715153" cy="246413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6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047749" y="1825626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400925" y="1816100"/>
            <a:ext cx="3857625" cy="4238625"/>
          </a:xfrm>
        </p:spPr>
        <p:txBody>
          <a:bodyPr/>
          <a:lstStyle>
            <a:lvl1pPr marL="0" indent="0">
              <a:buNone/>
              <a:defRPr/>
            </a:lvl1pPr>
            <a:lvl2pPr marL="285750" indent="0">
              <a:buNone/>
              <a:defRPr/>
            </a:lvl2pPr>
            <a:lvl3pPr marL="577850" indent="0">
              <a:buNone/>
              <a:defRPr/>
            </a:lvl3pPr>
            <a:lvl4pPr marL="74295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715153" cy="26627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448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266985" y="1825626"/>
            <a:ext cx="4991565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6785" y="1825626"/>
            <a:ext cx="5063722" cy="4238625"/>
          </a:xfrm>
        </p:spPr>
        <p:txBody>
          <a:bodyPr/>
          <a:lstStyle>
            <a:lvl1pPr marL="0" indent="0">
              <a:buNone/>
              <a:defRPr/>
            </a:lvl1pPr>
            <a:lvl2pPr marL="285750" indent="0">
              <a:buNone/>
              <a:defRPr/>
            </a:lvl2pPr>
            <a:lvl3pPr marL="577850" indent="0">
              <a:buNone/>
              <a:defRPr/>
            </a:lvl3pPr>
            <a:lvl4pPr marL="74295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715153" cy="309817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24" y="1951464"/>
            <a:ext cx="4383498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0" y="1"/>
            <a:ext cx="6000750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137424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639225" cy="309817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309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876" y="1951464"/>
            <a:ext cx="4383498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0" y="1"/>
            <a:ext cx="6000750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25400" y="-1"/>
            <a:ext cx="12217400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 userDrawn="1"/>
        </p:nvSpPr>
        <p:spPr>
          <a:xfrm>
            <a:off x="-25400" y="-1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715153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28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669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639225" cy="26627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411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6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09771" y="1639466"/>
            <a:ext cx="10074459" cy="2051460"/>
          </a:xfrm>
        </p:spPr>
        <p:txBody>
          <a:bodyPr anchor="b" anchorCtr="0">
            <a:normAutofit/>
          </a:bodyPr>
          <a:lstStyle>
            <a:lvl1pPr algn="l">
              <a:lnSpc>
                <a:spcPct val="7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08850" y="3692151"/>
            <a:ext cx="10075379" cy="1427452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Aft>
                <a:spcPts val="600"/>
              </a:spcAft>
              <a:buNone/>
              <a:defRPr sz="3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482990"/>
            <a:ext cx="1799951" cy="352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lue Title Slide">
    <p:bg>
      <p:bgPr>
        <a:gradFill flip="none" rotWithShape="1">
          <a:gsLst>
            <a:gs pos="45000">
              <a:srgbClr val="3C85ED"/>
            </a:gs>
            <a:gs pos="82000">
              <a:srgbClr val="522FD8"/>
            </a:gs>
            <a:gs pos="12000">
              <a:srgbClr val="04E2E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19"/>
          <a:stretch/>
        </p:blipFill>
        <p:spPr>
          <a:xfrm>
            <a:off x="-1" y="0"/>
            <a:ext cx="12192001" cy="68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7219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9272"/>
            <a:ext cx="10311765" cy="1076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5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5" y="2043605"/>
            <a:ext cx="10311765" cy="4133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25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150" y="2497873"/>
            <a:ext cx="10312400" cy="367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1993265"/>
            <a:ext cx="10312400" cy="384175"/>
          </a:xfrm>
        </p:spPr>
        <p:txBody>
          <a:bodyPr/>
          <a:lstStyle>
            <a:lvl1pPr marL="0" indent="0">
              <a:buNone/>
              <a:defRPr b="1"/>
            </a:lvl1pPr>
            <a:lvl2pPr marL="228600" indent="0">
              <a:buNone/>
              <a:defRPr b="1"/>
            </a:lvl2pPr>
            <a:lvl3pPr marL="400050" indent="0">
              <a:buNone/>
              <a:defRPr b="1"/>
            </a:lvl3pPr>
            <a:lvl4pPr marL="571500" indent="0">
              <a:buNone/>
              <a:defRPr b="1"/>
            </a:lvl4pPr>
            <a:lvl5pPr marL="742950" indent="0">
              <a:buNone/>
              <a:defRPr b="1"/>
            </a:lvl5pPr>
          </a:lstStyle>
          <a:p>
            <a:pPr lvl="0"/>
            <a:r>
              <a:rPr lang="en-US" dirty="0"/>
              <a:t>Click to edit Heading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5207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733926"/>
            <a:ext cx="7897814" cy="1471786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7" y="5418151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0901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6"/>
          <a:stretch/>
        </p:blipFill>
        <p:spPr>
          <a:xfrm>
            <a:off x="0" y="0"/>
            <a:ext cx="85471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733926"/>
            <a:ext cx="7897814" cy="1471786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7" y="5418151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0713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8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4" y="1825625"/>
            <a:ext cx="322980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548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047749" y="1825626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400925" y="1816100"/>
            <a:ext cx="3857625" cy="4238625"/>
          </a:xfrm>
        </p:spPr>
        <p:txBody>
          <a:bodyPr/>
          <a:lstStyle>
            <a:lvl1pPr marL="0" indent="0">
              <a:buNone/>
              <a:defRPr/>
            </a:lvl1pPr>
            <a:lvl2pPr marL="285750" indent="0">
              <a:buNone/>
              <a:defRPr/>
            </a:lvl2pPr>
            <a:lvl3pPr marL="577850" indent="0">
              <a:buNone/>
              <a:defRPr/>
            </a:lvl3pPr>
            <a:lvl4pPr marL="74295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213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266985" y="1825626"/>
            <a:ext cx="4991565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6785" y="1825626"/>
            <a:ext cx="5063722" cy="4238625"/>
          </a:xfrm>
        </p:spPr>
        <p:txBody>
          <a:bodyPr/>
          <a:lstStyle>
            <a:lvl1pPr marL="0" indent="0">
              <a:buNone/>
              <a:defRPr/>
            </a:lvl1pPr>
            <a:lvl2pPr marL="285750" indent="0">
              <a:buNone/>
              <a:defRPr/>
            </a:lvl2pPr>
            <a:lvl3pPr marL="577850" indent="0">
              <a:buNone/>
              <a:defRPr/>
            </a:lvl3pPr>
            <a:lvl4pPr marL="74295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9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07953" y="1640636"/>
            <a:ext cx="10074459" cy="2051460"/>
          </a:xfrm>
        </p:spPr>
        <p:txBody>
          <a:bodyPr anchor="b" anchorCtr="0">
            <a:normAutofit/>
          </a:bodyPr>
          <a:lstStyle>
            <a:lvl1pPr algn="l">
              <a:lnSpc>
                <a:spcPct val="7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07032" y="3688709"/>
            <a:ext cx="10075379" cy="1427452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Aft>
                <a:spcPts val="600"/>
              </a:spcAft>
              <a:buNone/>
              <a:defRPr sz="3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482990"/>
            <a:ext cx="1799951" cy="352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24" y="1951464"/>
            <a:ext cx="4383498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0" y="1"/>
            <a:ext cx="6000750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137424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9385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876" y="1951464"/>
            <a:ext cx="4383498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0" y="1"/>
            <a:ext cx="6000750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4618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637438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(28pt)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6287" y="1249433"/>
            <a:ext cx="10092264" cy="588892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1" kern="1200" baseline="0" smtClean="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(15pt)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4133" y="1819275"/>
            <a:ext cx="10304417" cy="4245885"/>
          </a:xfrm>
        </p:spPr>
        <p:txBody>
          <a:bodyPr/>
          <a:lstStyle>
            <a:lvl3pPr marL="304792" indent="-152396">
              <a:defRPr/>
            </a:lvl3pPr>
          </a:lstStyle>
          <a:p>
            <a:pPr lvl="0"/>
            <a:r>
              <a:rPr lang="en-US" dirty="0"/>
              <a:t>First level bullet (18pt)</a:t>
            </a:r>
          </a:p>
          <a:p>
            <a:pPr lvl="1"/>
            <a:r>
              <a:rPr lang="en-US" dirty="0"/>
              <a:t>Second level bullet (14pt)</a:t>
            </a:r>
          </a:p>
          <a:p>
            <a:pPr lvl="2"/>
            <a:r>
              <a:rPr lang="en-US" dirty="0"/>
              <a:t>Third level bullet (12pt)</a:t>
            </a:r>
          </a:p>
          <a:p>
            <a:pPr lvl="3"/>
            <a:r>
              <a:rPr lang="en-US" dirty="0"/>
              <a:t>Fourth level (11pt)</a:t>
            </a:r>
          </a:p>
          <a:p>
            <a:pPr lvl="4"/>
            <a:r>
              <a:rPr lang="en-US" dirty="0"/>
              <a:t>Fifth level (10pt)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787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6"/>
          <a:stretch/>
        </p:blipFill>
        <p:spPr>
          <a:xfrm>
            <a:off x="0" y="0"/>
            <a:ext cx="85471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733926"/>
            <a:ext cx="7897814" cy="1471786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7" y="5418151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252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3903" y="6302493"/>
            <a:ext cx="1043134" cy="249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42" y="2718525"/>
            <a:ext cx="7257716" cy="14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92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2" r="6917"/>
          <a:stretch/>
        </p:blipFill>
        <p:spPr>
          <a:xfrm>
            <a:off x="-1" y="1"/>
            <a:ext cx="12192001" cy="6855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47296" y="2974147"/>
            <a:ext cx="3666153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195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09771" y="1639466"/>
            <a:ext cx="10074459" cy="2051460"/>
          </a:xfrm>
        </p:spPr>
        <p:txBody>
          <a:bodyPr anchor="b" anchorCtr="0">
            <a:normAutofit/>
          </a:bodyPr>
          <a:lstStyle>
            <a:lvl1pPr algn="l">
              <a:lnSpc>
                <a:spcPct val="7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08850" y="3692151"/>
            <a:ext cx="10075379" cy="1427452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Aft>
                <a:spcPts val="600"/>
              </a:spcAft>
              <a:buNone/>
              <a:defRPr sz="3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482990"/>
            <a:ext cx="1799951" cy="352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512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07953" y="1640636"/>
            <a:ext cx="10074459" cy="2051460"/>
          </a:xfrm>
        </p:spPr>
        <p:txBody>
          <a:bodyPr anchor="b" anchorCtr="0">
            <a:normAutofit/>
          </a:bodyPr>
          <a:lstStyle>
            <a:lvl1pPr algn="l">
              <a:lnSpc>
                <a:spcPct val="7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07032" y="3688709"/>
            <a:ext cx="10075379" cy="1427452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Aft>
                <a:spcPts val="600"/>
              </a:spcAft>
              <a:buNone/>
              <a:defRPr sz="3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482990"/>
            <a:ext cx="1799951" cy="352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4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731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14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07953" y="1640636"/>
            <a:ext cx="10074459" cy="2051460"/>
          </a:xfrm>
        </p:spPr>
        <p:txBody>
          <a:bodyPr anchor="b" anchorCtr="0">
            <a:normAutofit/>
          </a:bodyPr>
          <a:lstStyle>
            <a:lvl1pPr algn="l">
              <a:lnSpc>
                <a:spcPct val="7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07032" y="3688709"/>
            <a:ext cx="10075379" cy="1427452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Aft>
                <a:spcPts val="600"/>
              </a:spcAft>
              <a:buNone/>
              <a:defRPr sz="3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31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7" y="6357938"/>
            <a:ext cx="1178269" cy="2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140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294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">
    <p:bg>
      <p:bgPr>
        <a:gradFill>
          <a:gsLst>
            <a:gs pos="35000">
              <a:schemeClr val="accent4"/>
            </a:gs>
            <a:gs pos="74000">
              <a:schemeClr val="accent4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96" name="Rectangle 9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8000">
                <a:schemeClr val="accent4">
                  <a:lumMod val="75000"/>
                  <a:alpha val="27000"/>
                </a:schemeClr>
              </a:gs>
              <a:gs pos="23000">
                <a:schemeClr val="accent4">
                  <a:alpha val="51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25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0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5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7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sp>
        <p:nvSpPr>
          <p:cNvPr id="60" name="Rectangle 59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Title 1"/>
          <p:cNvSpPr>
            <a:spLocks noGrp="1"/>
          </p:cNvSpPr>
          <p:nvPr>
            <p:ph type="ctrTitle" hasCustomPrompt="1"/>
          </p:nvPr>
        </p:nvSpPr>
        <p:spPr>
          <a:xfrm>
            <a:off x="918839" y="404501"/>
            <a:ext cx="10074459" cy="2051460"/>
          </a:xfrm>
        </p:spPr>
        <p:txBody>
          <a:bodyPr anchor="b" anchorCtr="0">
            <a:norm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 dirty="0" err="1"/>
              <a:t>evvcdit</a:t>
            </a:r>
            <a:r>
              <a:rPr lang="en-US" dirty="0"/>
              <a:t> Master title style</a:t>
            </a:r>
          </a:p>
        </p:txBody>
      </p:sp>
      <p:sp>
        <p:nvSpPr>
          <p:cNvPr id="76" name="Subtitle 2"/>
          <p:cNvSpPr>
            <a:spLocks noGrp="1"/>
          </p:cNvSpPr>
          <p:nvPr>
            <p:ph type="subTitle" idx="1"/>
          </p:nvPr>
        </p:nvSpPr>
        <p:spPr>
          <a:xfrm>
            <a:off x="966904" y="2386973"/>
            <a:ext cx="4270248" cy="1427452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419715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60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Section Slide -2">
    <p:bg>
      <p:bgPr>
        <a:gradFill>
          <a:gsLst>
            <a:gs pos="34000">
              <a:schemeClr val="tx2">
                <a:lumMod val="75000"/>
              </a:schemeClr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8000">
                <a:schemeClr val="accent4">
                  <a:lumMod val="75000"/>
                  <a:alpha val="78000"/>
                </a:schemeClr>
              </a:gs>
              <a:gs pos="32000">
                <a:schemeClr val="accent4">
                  <a:alpha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Title 1"/>
          <p:cNvSpPr>
            <a:spLocks noGrp="1"/>
          </p:cNvSpPr>
          <p:nvPr>
            <p:ph type="ctrTitle"/>
          </p:nvPr>
        </p:nvSpPr>
        <p:spPr>
          <a:xfrm>
            <a:off x="918839" y="404501"/>
            <a:ext cx="10074459" cy="2051460"/>
          </a:xfrm>
        </p:spPr>
        <p:txBody>
          <a:bodyPr anchor="b" anchorCtr="0">
            <a:normAutofit/>
          </a:bodyPr>
          <a:lstStyle>
            <a:lvl1pPr algn="l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/>
          </p:nvPr>
        </p:nvSpPr>
        <p:spPr>
          <a:xfrm>
            <a:off x="966904" y="2386973"/>
            <a:ext cx="4270248" cy="1427452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419715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24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Section Slide -2">
    <p:bg>
      <p:bgPr>
        <a:gradFill>
          <a:gsLst>
            <a:gs pos="34000">
              <a:schemeClr val="tx2">
                <a:lumMod val="75000"/>
              </a:schemeClr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8000">
                <a:schemeClr val="accent4">
                  <a:lumMod val="75000"/>
                  <a:alpha val="78000"/>
                </a:schemeClr>
              </a:gs>
              <a:gs pos="32000">
                <a:schemeClr val="accent4">
                  <a:alpha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853" y="3692058"/>
            <a:ext cx="7260665" cy="1919847"/>
          </a:xfrm>
        </p:spPr>
        <p:txBody>
          <a:bodyPr anchor="ctr" anchorCtr="0">
            <a:noAutofit/>
          </a:bodyPr>
          <a:lstStyle>
            <a:lvl1pPr marL="0" indent="0">
              <a:buFont typeface="Arial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53" y="2791091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45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96" name="Rectangle 95"/>
          <p:cNvSpPr/>
          <p:nvPr userDrawn="1"/>
        </p:nvSpPr>
        <p:spPr>
          <a:xfrm>
            <a:off x="24147" y="0"/>
            <a:ext cx="12192000" cy="6858000"/>
          </a:xfrm>
          <a:prstGeom prst="rect">
            <a:avLst/>
          </a:prstGeom>
          <a:gradFill>
            <a:gsLst>
              <a:gs pos="83000">
                <a:schemeClr val="accent4">
                  <a:lumMod val="75000"/>
                  <a:alpha val="39000"/>
                </a:schemeClr>
              </a:gs>
              <a:gs pos="33000">
                <a:schemeClr val="accent5">
                  <a:alpha val="12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853" y="3692058"/>
            <a:ext cx="7260665" cy="1919847"/>
          </a:xfrm>
        </p:spPr>
        <p:txBody>
          <a:bodyPr anchor="ctr" anchorCtr="0">
            <a:noAutofit/>
          </a:bodyPr>
          <a:lstStyle>
            <a:lvl1pPr marL="0" indent="0">
              <a:buFont typeface="Arial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87" y="2791091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10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Title Slide">
    <p:bg>
      <p:bgPr>
        <a:gradFill>
          <a:gsLst>
            <a:gs pos="33000">
              <a:schemeClr val="accent6"/>
            </a:gs>
            <a:gs pos="78000">
              <a:schemeClr val="accent6">
                <a:lumMod val="50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accent6">
                  <a:alpha val="31000"/>
                </a:schemeClr>
              </a:gs>
              <a:gs pos="89000">
                <a:schemeClr val="accent6">
                  <a:lumMod val="50000"/>
                  <a:alpha val="7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853" y="3692058"/>
            <a:ext cx="7260665" cy="1919847"/>
          </a:xfrm>
        </p:spPr>
        <p:txBody>
          <a:bodyPr anchor="ctr" anchorCtr="0">
            <a:noAutofit/>
          </a:bodyPr>
          <a:lstStyle>
            <a:lvl1pPr marL="0" indent="0">
              <a:buFont typeface="Arial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53" y="2791091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Section Slide -2">
    <p:bg>
      <p:bgPr>
        <a:gradFill>
          <a:gsLst>
            <a:gs pos="67000">
              <a:schemeClr val="accent2">
                <a:lumMod val="75000"/>
              </a:schemeClr>
            </a:gs>
            <a:gs pos="27000">
              <a:schemeClr val="accent2"/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000">
                <a:schemeClr val="accent2">
                  <a:lumMod val="50000"/>
                  <a:alpha val="75000"/>
                </a:schemeClr>
              </a:gs>
              <a:gs pos="28000">
                <a:schemeClr val="accent2">
                  <a:lumMod val="60000"/>
                  <a:lumOff val="40000"/>
                  <a:alpha val="4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853" y="3692058"/>
            <a:ext cx="7260665" cy="1919847"/>
          </a:xfrm>
        </p:spPr>
        <p:txBody>
          <a:bodyPr anchor="ctr" anchorCtr="0">
            <a:noAutofit/>
          </a:bodyPr>
          <a:lstStyle>
            <a:lvl1pPr marL="0" indent="0">
              <a:buFont typeface="Arial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53" y="2791091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05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Section Slide -2">
    <p:bg>
      <p:bgPr>
        <a:gradFill>
          <a:gsLst>
            <a:gs pos="60000">
              <a:schemeClr val="accent1">
                <a:lumMod val="75000"/>
              </a:schemeClr>
            </a:gs>
            <a:gs pos="29000">
              <a:schemeClr val="accent1"/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9000">
                <a:schemeClr val="accent1">
                  <a:lumMod val="50000"/>
                  <a:alpha val="76000"/>
                </a:schemeClr>
              </a:gs>
              <a:gs pos="24000">
                <a:schemeClr val="accent1">
                  <a:alpha val="40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853" y="3692058"/>
            <a:ext cx="7260665" cy="1919847"/>
          </a:xfrm>
        </p:spPr>
        <p:txBody>
          <a:bodyPr anchor="ctr" anchorCtr="0">
            <a:noAutofit/>
          </a:bodyPr>
          <a:lstStyle>
            <a:lvl1pPr marL="0" indent="0">
              <a:buFont typeface="Arial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53" y="2791091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437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Section Slide -2">
    <p:bg>
      <p:bgPr>
        <a:gradFill>
          <a:gsLst>
            <a:gs pos="48000">
              <a:schemeClr val="bg1">
                <a:lumMod val="50000"/>
              </a:schemeClr>
            </a:gs>
            <a:gs pos="22000">
              <a:schemeClr val="bg1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77000">
                <a:srgbClr val="7E7E7F">
                  <a:alpha val="77000"/>
                </a:srgbClr>
              </a:gs>
              <a:gs pos="25000">
                <a:schemeClr val="bg1">
                  <a:lumMod val="75000"/>
                  <a:alpha val="32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853" y="3692058"/>
            <a:ext cx="7260665" cy="1919847"/>
          </a:xfrm>
        </p:spPr>
        <p:txBody>
          <a:bodyPr anchor="ctr" anchorCtr="0">
            <a:noAutofit/>
          </a:bodyPr>
          <a:lstStyle>
            <a:lvl1pPr marL="0" indent="0">
              <a:buFont typeface="Arial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53" y="2791091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964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Section Slide -2">
    <p:bg>
      <p:bgPr>
        <a:gradFill>
          <a:gsLst>
            <a:gs pos="34000">
              <a:schemeClr val="tx2">
                <a:lumMod val="75000"/>
              </a:schemeClr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8000">
                <a:schemeClr val="accent4">
                  <a:lumMod val="75000"/>
                  <a:alpha val="78000"/>
                </a:schemeClr>
              </a:gs>
              <a:gs pos="32000">
                <a:schemeClr val="accent4">
                  <a:alpha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853" y="3692058"/>
            <a:ext cx="7260665" cy="1919847"/>
          </a:xfrm>
        </p:spPr>
        <p:txBody>
          <a:bodyPr anchor="ctr" anchorCtr="0">
            <a:noAutofit/>
          </a:bodyPr>
          <a:lstStyle>
            <a:lvl1pPr marL="0" indent="0">
              <a:buFont typeface="Arial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53" y="2791091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190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96" name="Rectangle 95"/>
          <p:cNvSpPr/>
          <p:nvPr userDrawn="1"/>
        </p:nvSpPr>
        <p:spPr>
          <a:xfrm>
            <a:off x="24147" y="0"/>
            <a:ext cx="12192000" cy="6858000"/>
          </a:xfrm>
          <a:prstGeom prst="rect">
            <a:avLst/>
          </a:prstGeom>
          <a:gradFill>
            <a:gsLst>
              <a:gs pos="83000">
                <a:schemeClr val="accent4">
                  <a:lumMod val="75000"/>
                  <a:alpha val="39000"/>
                </a:schemeClr>
              </a:gs>
              <a:gs pos="33000">
                <a:schemeClr val="accent5">
                  <a:alpha val="12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853" y="3692058"/>
            <a:ext cx="7260665" cy="1919847"/>
          </a:xfrm>
        </p:spPr>
        <p:txBody>
          <a:bodyPr anchor="ctr" anchorCtr="0">
            <a:noAutofit/>
          </a:bodyPr>
          <a:lstStyle>
            <a:lvl1pPr marL="0" indent="0">
              <a:buFont typeface="Arial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53" y="2791091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29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Section Slide -2">
    <p:bg>
      <p:bgPr>
        <a:gradFill>
          <a:gsLst>
            <a:gs pos="67000">
              <a:schemeClr val="accent2">
                <a:lumMod val="75000"/>
              </a:schemeClr>
            </a:gs>
            <a:gs pos="27000">
              <a:schemeClr val="accent2"/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000">
                <a:schemeClr val="accent2">
                  <a:lumMod val="50000"/>
                  <a:alpha val="75000"/>
                </a:schemeClr>
              </a:gs>
              <a:gs pos="28000">
                <a:schemeClr val="accent2">
                  <a:lumMod val="60000"/>
                  <a:lumOff val="40000"/>
                  <a:alpha val="4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853" y="3692058"/>
            <a:ext cx="7260665" cy="1919847"/>
          </a:xfrm>
        </p:spPr>
        <p:txBody>
          <a:bodyPr anchor="ctr" anchorCtr="0">
            <a:noAutofit/>
          </a:bodyPr>
          <a:lstStyle>
            <a:lvl1pPr marL="0" indent="0">
              <a:buFont typeface="Arial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1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4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5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6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7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8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53" y="2791091"/>
            <a:ext cx="2314531" cy="4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204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Section Slide -2">
    <p:bg>
      <p:bgPr>
        <a:gradFill>
          <a:gsLst>
            <a:gs pos="34000">
              <a:schemeClr val="tx2">
                <a:lumMod val="75000"/>
              </a:schemeClr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8000">
                <a:schemeClr val="accent4">
                  <a:lumMod val="75000"/>
                  <a:alpha val="78000"/>
                </a:schemeClr>
              </a:gs>
              <a:gs pos="32000">
                <a:schemeClr val="accent4">
                  <a:alpha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5341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96" name="Rectangle 95"/>
          <p:cNvSpPr/>
          <p:nvPr userDrawn="1"/>
        </p:nvSpPr>
        <p:spPr>
          <a:xfrm>
            <a:off x="24147" y="0"/>
            <a:ext cx="12192000" cy="6858000"/>
          </a:xfrm>
          <a:prstGeom prst="rect">
            <a:avLst/>
          </a:prstGeom>
          <a:gradFill>
            <a:gsLst>
              <a:gs pos="83000">
                <a:schemeClr val="accent4">
                  <a:lumMod val="75000"/>
                  <a:alpha val="39000"/>
                </a:schemeClr>
              </a:gs>
              <a:gs pos="33000">
                <a:schemeClr val="accent5">
                  <a:alpha val="12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5895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ue Title Slide">
    <p:bg>
      <p:bgPr>
        <a:gradFill>
          <a:gsLst>
            <a:gs pos="33000">
              <a:schemeClr val="accent6"/>
            </a:gs>
            <a:gs pos="78000">
              <a:schemeClr val="accent6">
                <a:lumMod val="50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accent6">
                  <a:alpha val="31000"/>
                </a:schemeClr>
              </a:gs>
              <a:gs pos="89000">
                <a:schemeClr val="accent6">
                  <a:lumMod val="50000"/>
                  <a:alpha val="7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4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6238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Section Slide -2">
    <p:bg>
      <p:bgPr>
        <a:gradFill>
          <a:gsLst>
            <a:gs pos="67000">
              <a:schemeClr val="accent2">
                <a:lumMod val="75000"/>
              </a:schemeClr>
            </a:gs>
            <a:gs pos="27000">
              <a:schemeClr val="accent2"/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>
            <a:alphaModFix amt="28000"/>
            <a:grayscl/>
          </a:blip>
          <a:stretch>
            <a:fillRect/>
          </a:stretch>
        </p:blipFill>
        <p:spPr>
          <a:xfrm>
            <a:off x="0" y="0"/>
            <a:ext cx="12166600" cy="6858000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84000">
                <a:schemeClr val="accent2">
                  <a:lumMod val="50000"/>
                  <a:alpha val="75000"/>
                </a:schemeClr>
              </a:gs>
              <a:gs pos="28000">
                <a:schemeClr val="accent2">
                  <a:lumMod val="60000"/>
                  <a:lumOff val="40000"/>
                  <a:alpha val="4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46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0164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6033" y="-1"/>
            <a:ext cx="12217400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 userDrawn="1"/>
        </p:nvSpPr>
        <p:spPr>
          <a:xfrm>
            <a:off x="0" y="-1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715153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80" y="6582619"/>
            <a:ext cx="963168" cy="207264"/>
          </a:xfrm>
          <a:prstGeom prst="rect">
            <a:avLst/>
          </a:prstGeom>
        </p:spPr>
      </p:pic>
      <p:grpSp>
        <p:nvGrpSpPr>
          <p:cNvPr id="28" name="Group 27"/>
          <p:cNvGrpSpPr/>
          <p:nvPr userDrawn="1"/>
        </p:nvGrpSpPr>
        <p:grpSpPr>
          <a:xfrm>
            <a:off x="10716884" y="66018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4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41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1431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sic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6033" y="-1"/>
            <a:ext cx="12217400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 userDrawn="1"/>
        </p:nvSpPr>
        <p:spPr>
          <a:xfrm>
            <a:off x="0" y="-1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4849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25400" y="-1"/>
            <a:ext cx="12217400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-25400" y="0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9272"/>
            <a:ext cx="10311765" cy="1076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715153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5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5" y="2043605"/>
            <a:ext cx="10311765" cy="4133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5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6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5513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25400" y="-1"/>
            <a:ext cx="12217400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-25400" y="-1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150" y="2497873"/>
            <a:ext cx="10312400" cy="367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1993265"/>
            <a:ext cx="10312400" cy="384175"/>
          </a:xfrm>
        </p:spPr>
        <p:txBody>
          <a:bodyPr/>
          <a:lstStyle>
            <a:lvl1pPr marL="0" indent="0">
              <a:buNone/>
              <a:defRPr b="1"/>
            </a:lvl1pPr>
            <a:lvl2pPr marL="228600" indent="0">
              <a:buNone/>
              <a:defRPr b="1"/>
            </a:lvl2pPr>
            <a:lvl3pPr marL="400050" indent="0">
              <a:buNone/>
              <a:defRPr b="1"/>
            </a:lvl3pPr>
            <a:lvl4pPr marL="571500" indent="0">
              <a:buNone/>
              <a:defRPr b="1"/>
            </a:lvl4pPr>
            <a:lvl5pPr marL="742950" indent="0">
              <a:buNone/>
              <a:defRPr b="1"/>
            </a:lvl5pPr>
          </a:lstStyle>
          <a:p>
            <a:pPr lvl="0"/>
            <a:r>
              <a:rPr lang="en-US" dirty="0"/>
              <a:t>Click to edit Heading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1"/>
            <a:ext cx="714518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80" y="6430219"/>
            <a:ext cx="963168" cy="20726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4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8025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4" y="428625"/>
            <a:ext cx="10408603" cy="12620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4" y="1828800"/>
            <a:ext cx="5081161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447925"/>
            <a:ext cx="5084970" cy="374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086350" cy="54864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47925"/>
            <a:ext cx="5086350" cy="374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31631" y="6352241"/>
            <a:ext cx="711343" cy="288046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189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4" y="1825625"/>
            <a:ext cx="508497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390" y="1825625"/>
            <a:ext cx="508115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711342" cy="246413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499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8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4" y="1825625"/>
            <a:ext cx="322980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715153" cy="246413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25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047749" y="1825626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400925" y="1816100"/>
            <a:ext cx="3857625" cy="4238625"/>
          </a:xfrm>
        </p:spPr>
        <p:txBody>
          <a:bodyPr/>
          <a:lstStyle>
            <a:lvl1pPr marL="0" indent="0">
              <a:buNone/>
              <a:defRPr/>
            </a:lvl1pPr>
            <a:lvl2pPr marL="285750" indent="0">
              <a:buNone/>
              <a:defRPr/>
            </a:lvl2pPr>
            <a:lvl3pPr marL="577850" indent="0">
              <a:buNone/>
              <a:defRPr/>
            </a:lvl3pPr>
            <a:lvl4pPr marL="74295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715153" cy="26627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709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266985" y="1825626"/>
            <a:ext cx="4991565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6785" y="1825626"/>
            <a:ext cx="5063722" cy="4238625"/>
          </a:xfrm>
        </p:spPr>
        <p:txBody>
          <a:bodyPr/>
          <a:lstStyle>
            <a:lvl1pPr marL="0" indent="0">
              <a:buNone/>
              <a:defRPr/>
            </a:lvl1pPr>
            <a:lvl2pPr marL="285750" indent="0">
              <a:buNone/>
              <a:defRPr/>
            </a:lvl2pPr>
            <a:lvl3pPr marL="577850" indent="0">
              <a:buNone/>
              <a:defRPr/>
            </a:lvl3pPr>
            <a:lvl4pPr marL="74295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715153" cy="309817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7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07953" y="1640636"/>
            <a:ext cx="10074459" cy="2051460"/>
          </a:xfrm>
        </p:spPr>
        <p:txBody>
          <a:bodyPr anchor="b" anchorCtr="0">
            <a:normAutofit/>
          </a:bodyPr>
          <a:lstStyle>
            <a:lvl1pPr algn="l">
              <a:lnSpc>
                <a:spcPct val="70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07032" y="3688709"/>
            <a:ext cx="10075379" cy="1427452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Aft>
                <a:spcPts val="600"/>
              </a:spcAft>
              <a:buNone/>
              <a:defRPr sz="32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3330" y="6373067"/>
            <a:ext cx="892807" cy="213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24" y="1951464"/>
            <a:ext cx="4383498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0" y="1"/>
            <a:ext cx="6000750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137424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0"/>
            <a:ext cx="639225" cy="309817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780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876" y="1951464"/>
            <a:ext cx="4383498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0" y="1"/>
            <a:ext cx="6000750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631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alphaModFix amt="28000"/>
            <a:grayscl/>
          </a:blip>
          <a:srcRect r="224" b="416"/>
          <a:stretch/>
        </p:blipFill>
        <p:spPr>
          <a:xfrm flipH="1" flipV="1">
            <a:off x="-25400" y="-1"/>
            <a:ext cx="12217400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 userDrawn="1"/>
        </p:nvSpPr>
        <p:spPr>
          <a:xfrm>
            <a:off x="-25400" y="-1"/>
            <a:ext cx="12217400" cy="6858000"/>
          </a:xfrm>
          <a:prstGeom prst="rect">
            <a:avLst/>
          </a:prstGeom>
          <a:gradFill>
            <a:gsLst>
              <a:gs pos="84000">
                <a:schemeClr val="bg1">
                  <a:alpha val="43000"/>
                </a:schemeClr>
              </a:gs>
              <a:gs pos="42000">
                <a:schemeClr val="bg1">
                  <a:alpha val="98000"/>
                </a:schemeClr>
              </a:gs>
            </a:gsLst>
            <a:lin ang="26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715153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28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29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0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1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7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8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39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1767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1" y="6352241"/>
            <a:ext cx="639225" cy="26627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237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048005" y="1"/>
            <a:ext cx="1799697" cy="1518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789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636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6652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lue Title Slide">
    <p:bg>
      <p:bgPr>
        <a:gradFill flip="none" rotWithShape="1">
          <a:gsLst>
            <a:gs pos="45000">
              <a:srgbClr val="3C85ED"/>
            </a:gs>
            <a:gs pos="82000">
              <a:srgbClr val="522FD8"/>
            </a:gs>
            <a:gs pos="12000">
              <a:srgbClr val="04E2E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19"/>
          <a:stretch/>
        </p:blipFill>
        <p:spPr>
          <a:xfrm>
            <a:off x="-1" y="0"/>
            <a:ext cx="12192001" cy="68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46666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Separat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85" y="429272"/>
            <a:ext cx="10311765" cy="1076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46785" y="967383"/>
            <a:ext cx="10311765" cy="5381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0" kern="1200" baseline="0" smtClean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(20pt)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46785" y="2043605"/>
            <a:ext cx="10311765" cy="4133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296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150" y="2497873"/>
            <a:ext cx="10312400" cy="3679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46150" y="1993265"/>
            <a:ext cx="10312400" cy="384175"/>
          </a:xfrm>
        </p:spPr>
        <p:txBody>
          <a:bodyPr/>
          <a:lstStyle>
            <a:lvl1pPr marL="0" indent="0">
              <a:buNone/>
              <a:defRPr b="1"/>
            </a:lvl1pPr>
            <a:lvl2pPr marL="228600" indent="0">
              <a:buNone/>
              <a:defRPr b="1"/>
            </a:lvl2pPr>
            <a:lvl3pPr marL="400050" indent="0">
              <a:buNone/>
              <a:defRPr b="1"/>
            </a:lvl3pPr>
            <a:lvl4pPr marL="571500" indent="0">
              <a:buNone/>
              <a:defRPr b="1"/>
            </a:lvl4pPr>
            <a:lvl5pPr marL="742950" indent="0">
              <a:buNone/>
              <a:defRPr b="1"/>
            </a:lvl5pPr>
          </a:lstStyle>
          <a:p>
            <a:pPr lvl="0"/>
            <a:r>
              <a:rPr lang="en-US" dirty="0"/>
              <a:t>Click to edit Heading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6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ue Title Slide">
    <p:bg>
      <p:bgPr>
        <a:gradFill>
          <a:gsLst>
            <a:gs pos="35000">
              <a:srgbClr val="29ADFE"/>
            </a:gs>
            <a:gs pos="74000">
              <a:schemeClr val="accent4">
                <a:lumMod val="75000"/>
              </a:schemeClr>
            </a:gs>
          </a:gsLst>
          <a:lin ang="26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/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270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FA1E0">
                  <a:alpha val="59000"/>
                </a:srgbClr>
              </a:gs>
              <a:gs pos="100000">
                <a:srgbClr val="5629D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1047749" y="1825626"/>
            <a:ext cx="6145191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400925" y="1816100"/>
            <a:ext cx="3857625" cy="4238625"/>
          </a:xfrm>
        </p:spPr>
        <p:txBody>
          <a:bodyPr/>
          <a:lstStyle>
            <a:lvl1pPr marL="0" indent="0">
              <a:buNone/>
              <a:defRPr/>
            </a:lvl1pPr>
            <a:lvl2pPr marL="285750" indent="0">
              <a:buNone/>
              <a:defRPr/>
            </a:lvl2pPr>
            <a:lvl3pPr marL="577850" indent="0">
              <a:buNone/>
              <a:defRPr/>
            </a:lvl3pPr>
            <a:lvl4pPr marL="74295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794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266985" y="1825626"/>
            <a:ext cx="4991565" cy="42261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6785" y="1825626"/>
            <a:ext cx="5063722" cy="4238625"/>
          </a:xfrm>
        </p:spPr>
        <p:txBody>
          <a:bodyPr/>
          <a:lstStyle>
            <a:lvl1pPr marL="0" indent="0">
              <a:buNone/>
              <a:defRPr/>
            </a:lvl1pPr>
            <a:lvl2pPr marL="285750" indent="0">
              <a:buNone/>
              <a:defRPr/>
            </a:lvl2pPr>
            <a:lvl3pPr marL="577850" indent="0">
              <a:buNone/>
              <a:defRPr/>
            </a:lvl3pPr>
            <a:lvl4pPr marL="74295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2632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-Screen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24" y="1951464"/>
            <a:ext cx="4383498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6191250" y="1"/>
            <a:ext cx="6000750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137424" cy="20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378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-Screen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876" y="1951464"/>
            <a:ext cx="4383498" cy="39363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 bwMode="ltGray">
          <a:xfrm>
            <a:off x="0" y="1"/>
            <a:ext cx="6000750" cy="6958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2459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211878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(28pt)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6287" y="1249433"/>
            <a:ext cx="10092264" cy="588892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000" b="1" kern="1200" baseline="0" smtClean="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defRPr lang="en-US" sz="2000" b="1" kern="1200" baseline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>
              <a:defRPr lang="en-US" sz="20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subhead text (15pt)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4133" y="1819275"/>
            <a:ext cx="10304417" cy="4245885"/>
          </a:xfrm>
        </p:spPr>
        <p:txBody>
          <a:bodyPr/>
          <a:lstStyle>
            <a:lvl3pPr marL="304792" indent="-152396">
              <a:defRPr/>
            </a:lvl3pPr>
          </a:lstStyle>
          <a:p>
            <a:pPr lvl="0"/>
            <a:r>
              <a:rPr lang="en-US" dirty="0"/>
              <a:t>First level bullet (18pt)</a:t>
            </a:r>
          </a:p>
          <a:p>
            <a:pPr lvl="1"/>
            <a:r>
              <a:rPr lang="en-US" dirty="0"/>
              <a:t>Second level bullet (14pt)</a:t>
            </a:r>
          </a:p>
          <a:p>
            <a:pPr lvl="2"/>
            <a:r>
              <a:rPr lang="en-US" dirty="0"/>
              <a:t>Third level bullet (12pt)</a:t>
            </a:r>
          </a:p>
          <a:p>
            <a:pPr lvl="3"/>
            <a:r>
              <a:rPr lang="en-US" dirty="0"/>
              <a:t>Fourth level (11pt)</a:t>
            </a:r>
          </a:p>
          <a:p>
            <a:pPr lvl="4"/>
            <a:r>
              <a:rPr lang="en-US" dirty="0"/>
              <a:t>Fifth level (10pt)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34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6"/>
          <a:stretch/>
        </p:blipFill>
        <p:spPr>
          <a:xfrm>
            <a:off x="0" y="0"/>
            <a:ext cx="85471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733926"/>
            <a:ext cx="7897814" cy="1471786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7" y="5418151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3406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6"/>
          <a:stretch/>
        </p:blipFill>
        <p:spPr>
          <a:xfrm>
            <a:off x="0" y="0"/>
            <a:ext cx="85471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733926"/>
            <a:ext cx="7897814" cy="1471786"/>
          </a:xfrm>
        </p:spPr>
        <p:txBody>
          <a:bodyPr anchor="ctr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6200000">
            <a:off x="-506427" y="5418151"/>
            <a:ext cx="1115449" cy="10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87072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6785" y="1825625"/>
            <a:ext cx="3268376" cy="4351338"/>
          </a:xfrm>
        </p:spPr>
        <p:txBody>
          <a:bodyPr/>
          <a:lstStyle>
            <a:lvl1pPr marL="228600" indent="-22860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427034" y="1825625"/>
            <a:ext cx="322980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7868712" y="1825625"/>
            <a:ext cx="336753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0"/>
            <a:ext cx="365760" cy="365125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3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42" Type="http://schemas.openxmlformats.org/officeDocument/2006/relationships/slideLayout" Target="../slideLayouts/slideLayout86.xml"/><Relationship Id="rId47" Type="http://schemas.openxmlformats.org/officeDocument/2006/relationships/slideLayout" Target="../slideLayouts/slideLayout91.xml"/><Relationship Id="rId50" Type="http://schemas.openxmlformats.org/officeDocument/2006/relationships/slideLayout" Target="../slideLayouts/slideLayout9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slideLayout" Target="../slideLayouts/slideLayout84.xml"/><Relationship Id="rId45" Type="http://schemas.openxmlformats.org/officeDocument/2006/relationships/slideLayout" Target="../slideLayouts/slideLayout89.xml"/><Relationship Id="rId53" Type="http://schemas.openxmlformats.org/officeDocument/2006/relationships/slideLayout" Target="../slideLayouts/slideLayout97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4" Type="http://schemas.openxmlformats.org/officeDocument/2006/relationships/slideLayout" Target="../slideLayouts/slideLayout88.xml"/><Relationship Id="rId52" Type="http://schemas.openxmlformats.org/officeDocument/2006/relationships/slideLayout" Target="../slideLayouts/slideLayout96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Relationship Id="rId43" Type="http://schemas.openxmlformats.org/officeDocument/2006/relationships/slideLayout" Target="../slideLayouts/slideLayout87.xml"/><Relationship Id="rId48" Type="http://schemas.openxmlformats.org/officeDocument/2006/relationships/slideLayout" Target="../slideLayouts/slideLayout9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95.xml"/><Relationship Id="rId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4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85.xml"/><Relationship Id="rId54" Type="http://schemas.openxmlformats.org/officeDocument/2006/relationships/slideLayout" Target="../slideLayouts/slideLayout98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4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85" y="429272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5" y="1825625"/>
            <a:ext cx="10311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1"/>
            <a:ext cx="530368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6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0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860" r:id="rId5"/>
    <p:sldLayoutId id="2147483861" r:id="rId6"/>
    <p:sldLayoutId id="2147483862" r:id="rId7"/>
    <p:sldLayoutId id="2147483799" r:id="rId8"/>
    <p:sldLayoutId id="2147483795" r:id="rId9"/>
    <p:sldLayoutId id="2147483796" r:id="rId10"/>
    <p:sldLayoutId id="2147483797" r:id="rId11"/>
    <p:sldLayoutId id="2147483649" r:id="rId12"/>
    <p:sldLayoutId id="2147483723" r:id="rId13"/>
    <p:sldLayoutId id="2147483724" r:id="rId14"/>
    <p:sldLayoutId id="2147483798" r:id="rId15"/>
    <p:sldLayoutId id="2147483650" r:id="rId16"/>
    <p:sldLayoutId id="2147483729" r:id="rId17"/>
    <p:sldLayoutId id="2147483709" r:id="rId18"/>
    <p:sldLayoutId id="2147483672" r:id="rId19"/>
    <p:sldLayoutId id="2147483653" r:id="rId20"/>
    <p:sldLayoutId id="2147483652" r:id="rId21"/>
    <p:sldLayoutId id="2147483668" r:id="rId22"/>
    <p:sldLayoutId id="2147483670" r:id="rId23"/>
    <p:sldLayoutId id="2147483689" r:id="rId24"/>
    <p:sldLayoutId id="2147483671" r:id="rId25"/>
    <p:sldLayoutId id="2147483706" r:id="rId26"/>
    <p:sldLayoutId id="2147483654" r:id="rId27"/>
    <p:sldLayoutId id="2147483655" r:id="rId28"/>
    <p:sldLayoutId id="2147483673" r:id="rId29"/>
    <p:sldLayoutId id="2147483859" r:id="rId30"/>
    <p:sldLayoutId id="2147483740" r:id="rId31"/>
    <p:sldLayoutId id="2147483739" r:id="rId32"/>
    <p:sldLayoutId id="2147483769" r:id="rId33"/>
    <p:sldLayoutId id="2147483770" r:id="rId34"/>
    <p:sldLayoutId id="2147483771" r:id="rId35"/>
    <p:sldLayoutId id="2147483772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2" r:id="rId42"/>
    <p:sldLayoutId id="2147483784" r:id="rId43"/>
    <p:sldLayoutId id="2147483806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Calibri" panose="020F05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Calibri" panose="020F050202020403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660" userDrawn="1">
          <p15:clr>
            <a:srgbClr val="F26B43"/>
          </p15:clr>
        </p15:guide>
        <p15:guide id="3" pos="7092" userDrawn="1">
          <p15:clr>
            <a:srgbClr val="F26B43"/>
          </p15:clr>
        </p15:guide>
        <p15:guide id="4" pos="594" userDrawn="1">
          <p15:clr>
            <a:srgbClr val="F26B43"/>
          </p15:clr>
        </p15:guide>
        <p15:guide id="5" orient="horz" pos="540" userDrawn="1">
          <p15:clr>
            <a:srgbClr val="F26B43"/>
          </p15:clr>
        </p15:guide>
        <p15:guide id="6" orient="horz" pos="96" userDrawn="1">
          <p15:clr>
            <a:srgbClr val="F26B43"/>
          </p15:clr>
        </p15:guide>
        <p15:guide id="7" orient="horz" pos="4224" userDrawn="1">
          <p15:clr>
            <a:srgbClr val="F26B43"/>
          </p15:clr>
        </p15:guide>
        <p15:guide id="8" orient="horz" pos="114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85" y="429272"/>
            <a:ext cx="10311765" cy="974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85" y="1825625"/>
            <a:ext cx="103117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632" y="6352241"/>
            <a:ext cx="530368" cy="28714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FB999A9-77CE-4AD1-9911-24A29F08BC34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564484" y="6449405"/>
            <a:ext cx="740366" cy="179271"/>
            <a:chOff x="-504825" y="3757613"/>
            <a:chExt cx="1009650" cy="244475"/>
          </a:xfrm>
          <a:solidFill>
            <a:schemeClr val="bg1">
              <a:lumMod val="85000"/>
            </a:schemeClr>
          </a:solidFill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-504825" y="3808413"/>
              <a:ext cx="193675" cy="193675"/>
            </a:xfrm>
            <a:custGeom>
              <a:avLst/>
              <a:gdLst>
                <a:gd name="T0" fmla="*/ 0 w 122"/>
                <a:gd name="T1" fmla="*/ 122 h 122"/>
                <a:gd name="T2" fmla="*/ 0 w 122"/>
                <a:gd name="T3" fmla="*/ 0 h 122"/>
                <a:gd name="T4" fmla="*/ 30 w 122"/>
                <a:gd name="T5" fmla="*/ 0 h 122"/>
                <a:gd name="T6" fmla="*/ 30 w 122"/>
                <a:gd name="T7" fmla="*/ 92 h 122"/>
                <a:gd name="T8" fmla="*/ 122 w 122"/>
                <a:gd name="T9" fmla="*/ 92 h 122"/>
                <a:gd name="T10" fmla="*/ 122 w 122"/>
                <a:gd name="T11" fmla="*/ 122 h 122"/>
                <a:gd name="T12" fmla="*/ 0 w 122"/>
                <a:gd name="T13" fmla="*/ 122 h 122"/>
                <a:gd name="T14" fmla="*/ 0 w 122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2">
                  <a:moveTo>
                    <a:pt x="0" y="12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92"/>
                  </a:lnTo>
                  <a:lnTo>
                    <a:pt x="122" y="92"/>
                  </a:lnTo>
                  <a:lnTo>
                    <a:pt x="122" y="122"/>
                  </a:lnTo>
                  <a:lnTo>
                    <a:pt x="0" y="122"/>
                  </a:lnTo>
                  <a:lnTo>
                    <a:pt x="0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-457200" y="3763963"/>
              <a:ext cx="193675" cy="190500"/>
            </a:xfrm>
            <a:custGeom>
              <a:avLst/>
              <a:gdLst>
                <a:gd name="T0" fmla="*/ 0 w 122"/>
                <a:gd name="T1" fmla="*/ 28 h 120"/>
                <a:gd name="T2" fmla="*/ 0 w 122"/>
                <a:gd name="T3" fmla="*/ 0 h 120"/>
                <a:gd name="T4" fmla="*/ 122 w 122"/>
                <a:gd name="T5" fmla="*/ 0 h 120"/>
                <a:gd name="T6" fmla="*/ 122 w 122"/>
                <a:gd name="T7" fmla="*/ 120 h 120"/>
                <a:gd name="T8" fmla="*/ 92 w 122"/>
                <a:gd name="T9" fmla="*/ 120 h 120"/>
                <a:gd name="T10" fmla="*/ 92 w 122"/>
                <a:gd name="T11" fmla="*/ 28 h 120"/>
                <a:gd name="T12" fmla="*/ 0 w 122"/>
                <a:gd name="T13" fmla="*/ 28 h 120"/>
                <a:gd name="T14" fmla="*/ 0 w 122"/>
                <a:gd name="T15" fmla="*/ 2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0">
                  <a:moveTo>
                    <a:pt x="0" y="28"/>
                  </a:moveTo>
                  <a:lnTo>
                    <a:pt x="0" y="0"/>
                  </a:lnTo>
                  <a:lnTo>
                    <a:pt x="122" y="0"/>
                  </a:lnTo>
                  <a:lnTo>
                    <a:pt x="122" y="120"/>
                  </a:lnTo>
                  <a:lnTo>
                    <a:pt x="92" y="120"/>
                  </a:lnTo>
                  <a:lnTo>
                    <a:pt x="92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-209550" y="3763963"/>
              <a:ext cx="111125" cy="101600"/>
            </a:xfrm>
            <a:custGeom>
              <a:avLst/>
              <a:gdLst>
                <a:gd name="T0" fmla="*/ 70 w 70"/>
                <a:gd name="T1" fmla="*/ 64 h 64"/>
                <a:gd name="T2" fmla="*/ 70 w 70"/>
                <a:gd name="T3" fmla="*/ 0 h 64"/>
                <a:gd name="T4" fmla="*/ 58 w 70"/>
                <a:gd name="T5" fmla="*/ 0 h 64"/>
                <a:gd name="T6" fmla="*/ 36 w 70"/>
                <a:gd name="T7" fmla="*/ 32 h 64"/>
                <a:gd name="T8" fmla="*/ 14 w 70"/>
                <a:gd name="T9" fmla="*/ 0 h 64"/>
                <a:gd name="T10" fmla="*/ 0 w 70"/>
                <a:gd name="T11" fmla="*/ 0 h 64"/>
                <a:gd name="T12" fmla="*/ 0 w 70"/>
                <a:gd name="T13" fmla="*/ 64 h 64"/>
                <a:gd name="T14" fmla="*/ 14 w 70"/>
                <a:gd name="T15" fmla="*/ 64 h 64"/>
                <a:gd name="T16" fmla="*/ 14 w 70"/>
                <a:gd name="T17" fmla="*/ 22 h 64"/>
                <a:gd name="T18" fmla="*/ 32 w 70"/>
                <a:gd name="T19" fmla="*/ 48 h 64"/>
                <a:gd name="T20" fmla="*/ 40 w 70"/>
                <a:gd name="T21" fmla="*/ 48 h 64"/>
                <a:gd name="T22" fmla="*/ 58 w 70"/>
                <a:gd name="T23" fmla="*/ 22 h 64"/>
                <a:gd name="T24" fmla="*/ 58 w 70"/>
                <a:gd name="T25" fmla="*/ 64 h 64"/>
                <a:gd name="T26" fmla="*/ 70 w 70"/>
                <a:gd name="T27" fmla="*/ 64 h 64"/>
                <a:gd name="T28" fmla="*/ 70 w 70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70" y="0"/>
                  </a:lnTo>
                  <a:lnTo>
                    <a:pt x="58" y="0"/>
                  </a:lnTo>
                  <a:lnTo>
                    <a:pt x="36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4" y="64"/>
                  </a:lnTo>
                  <a:lnTo>
                    <a:pt x="14" y="22"/>
                  </a:lnTo>
                  <a:lnTo>
                    <a:pt x="32" y="48"/>
                  </a:lnTo>
                  <a:lnTo>
                    <a:pt x="40" y="48"/>
                  </a:lnTo>
                  <a:lnTo>
                    <a:pt x="58" y="22"/>
                  </a:lnTo>
                  <a:lnTo>
                    <a:pt x="58" y="64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auto">
            <a:xfrm>
              <a:off x="-44450" y="3763963"/>
              <a:ext cx="19050" cy="101600"/>
            </a:xfrm>
            <a:custGeom>
              <a:avLst/>
              <a:gdLst>
                <a:gd name="T0" fmla="*/ 0 w 12"/>
                <a:gd name="T1" fmla="*/ 64 h 64"/>
                <a:gd name="T2" fmla="*/ 12 w 12"/>
                <a:gd name="T3" fmla="*/ 64 h 64"/>
                <a:gd name="T4" fmla="*/ 12 w 12"/>
                <a:gd name="T5" fmla="*/ 0 h 64"/>
                <a:gd name="T6" fmla="*/ 0 w 12"/>
                <a:gd name="T7" fmla="*/ 0 h 64"/>
                <a:gd name="T8" fmla="*/ 0 w 12"/>
                <a:gd name="T9" fmla="*/ 64 h 64"/>
                <a:gd name="T10" fmla="*/ 0 w 12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64">
                  <a:moveTo>
                    <a:pt x="0" y="64"/>
                  </a:moveTo>
                  <a:lnTo>
                    <a:pt x="12" y="6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28575" y="3763963"/>
              <a:ext cx="98425" cy="101600"/>
            </a:xfrm>
            <a:custGeom>
              <a:avLst/>
              <a:gdLst>
                <a:gd name="T0" fmla="*/ 62 w 62"/>
                <a:gd name="T1" fmla="*/ 58 h 64"/>
                <a:gd name="T2" fmla="*/ 62 w 62"/>
                <a:gd name="T3" fmla="*/ 44 h 64"/>
                <a:gd name="T4" fmla="*/ 50 w 62"/>
                <a:gd name="T5" fmla="*/ 44 h 64"/>
                <a:gd name="T6" fmla="*/ 50 w 62"/>
                <a:gd name="T7" fmla="*/ 52 h 64"/>
                <a:gd name="T8" fmla="*/ 12 w 62"/>
                <a:gd name="T9" fmla="*/ 52 h 64"/>
                <a:gd name="T10" fmla="*/ 12 w 62"/>
                <a:gd name="T11" fmla="*/ 12 h 64"/>
                <a:gd name="T12" fmla="*/ 50 w 62"/>
                <a:gd name="T13" fmla="*/ 12 h 64"/>
                <a:gd name="T14" fmla="*/ 50 w 62"/>
                <a:gd name="T15" fmla="*/ 18 h 64"/>
                <a:gd name="T16" fmla="*/ 62 w 62"/>
                <a:gd name="T17" fmla="*/ 20 h 64"/>
                <a:gd name="T18" fmla="*/ 62 w 62"/>
                <a:gd name="T19" fmla="*/ 6 h 64"/>
                <a:gd name="T20" fmla="*/ 62 w 62"/>
                <a:gd name="T21" fmla="*/ 6 h 64"/>
                <a:gd name="T22" fmla="*/ 62 w 62"/>
                <a:gd name="T23" fmla="*/ 0 h 64"/>
                <a:gd name="T24" fmla="*/ 56 w 62"/>
                <a:gd name="T25" fmla="*/ 0 h 64"/>
                <a:gd name="T26" fmla="*/ 6 w 62"/>
                <a:gd name="T27" fmla="*/ 0 h 64"/>
                <a:gd name="T28" fmla="*/ 6 w 62"/>
                <a:gd name="T29" fmla="*/ 0 h 64"/>
                <a:gd name="T30" fmla="*/ 0 w 62"/>
                <a:gd name="T31" fmla="*/ 0 h 64"/>
                <a:gd name="T32" fmla="*/ 0 w 62"/>
                <a:gd name="T33" fmla="*/ 6 h 64"/>
                <a:gd name="T34" fmla="*/ 0 w 62"/>
                <a:gd name="T35" fmla="*/ 58 h 64"/>
                <a:gd name="T36" fmla="*/ 0 w 62"/>
                <a:gd name="T37" fmla="*/ 58 h 64"/>
                <a:gd name="T38" fmla="*/ 0 w 62"/>
                <a:gd name="T39" fmla="*/ 62 h 64"/>
                <a:gd name="T40" fmla="*/ 6 w 62"/>
                <a:gd name="T41" fmla="*/ 64 h 64"/>
                <a:gd name="T42" fmla="*/ 56 w 62"/>
                <a:gd name="T43" fmla="*/ 64 h 64"/>
                <a:gd name="T44" fmla="*/ 56 w 62"/>
                <a:gd name="T45" fmla="*/ 64 h 64"/>
                <a:gd name="T46" fmla="*/ 62 w 62"/>
                <a:gd name="T47" fmla="*/ 62 h 64"/>
                <a:gd name="T48" fmla="*/ 62 w 62"/>
                <a:gd name="T49" fmla="*/ 58 h 64"/>
                <a:gd name="T50" fmla="*/ 62 w 62"/>
                <a:gd name="T51" fmla="*/ 5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4">
                  <a:moveTo>
                    <a:pt x="62" y="58"/>
                  </a:moveTo>
                  <a:lnTo>
                    <a:pt x="62" y="44"/>
                  </a:lnTo>
                  <a:lnTo>
                    <a:pt x="50" y="44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62" y="20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6" y="64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6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 userDrawn="1"/>
          </p:nvSpPr>
          <p:spPr bwMode="auto">
            <a:xfrm>
              <a:off x="180975" y="3763963"/>
              <a:ext cx="101600" cy="101600"/>
            </a:xfrm>
            <a:custGeom>
              <a:avLst/>
              <a:gdLst>
                <a:gd name="T0" fmla="*/ 64 w 64"/>
                <a:gd name="T1" fmla="*/ 64 h 64"/>
                <a:gd name="T2" fmla="*/ 44 w 64"/>
                <a:gd name="T3" fmla="*/ 38 h 64"/>
                <a:gd name="T4" fmla="*/ 58 w 64"/>
                <a:gd name="T5" fmla="*/ 38 h 64"/>
                <a:gd name="T6" fmla="*/ 58 w 64"/>
                <a:gd name="T7" fmla="*/ 38 h 64"/>
                <a:gd name="T8" fmla="*/ 62 w 64"/>
                <a:gd name="T9" fmla="*/ 36 h 64"/>
                <a:gd name="T10" fmla="*/ 64 w 64"/>
                <a:gd name="T11" fmla="*/ 32 h 64"/>
                <a:gd name="T12" fmla="*/ 64 w 64"/>
                <a:gd name="T13" fmla="*/ 6 h 64"/>
                <a:gd name="T14" fmla="*/ 64 w 64"/>
                <a:gd name="T15" fmla="*/ 6 h 64"/>
                <a:gd name="T16" fmla="*/ 62 w 64"/>
                <a:gd name="T17" fmla="*/ 0 h 64"/>
                <a:gd name="T18" fmla="*/ 58 w 64"/>
                <a:gd name="T19" fmla="*/ 0 h 64"/>
                <a:gd name="T20" fmla="*/ 0 w 64"/>
                <a:gd name="T21" fmla="*/ 0 h 64"/>
                <a:gd name="T22" fmla="*/ 0 w 64"/>
                <a:gd name="T23" fmla="*/ 64 h 64"/>
                <a:gd name="T24" fmla="*/ 12 w 64"/>
                <a:gd name="T25" fmla="*/ 64 h 64"/>
                <a:gd name="T26" fmla="*/ 12 w 64"/>
                <a:gd name="T27" fmla="*/ 38 h 64"/>
                <a:gd name="T28" fmla="*/ 28 w 64"/>
                <a:gd name="T29" fmla="*/ 38 h 64"/>
                <a:gd name="T30" fmla="*/ 48 w 64"/>
                <a:gd name="T31" fmla="*/ 64 h 64"/>
                <a:gd name="T32" fmla="*/ 64 w 64"/>
                <a:gd name="T33" fmla="*/ 64 h 64"/>
                <a:gd name="T34" fmla="*/ 64 w 64"/>
                <a:gd name="T35" fmla="*/ 64 h 64"/>
                <a:gd name="T36" fmla="*/ 12 w 64"/>
                <a:gd name="T37" fmla="*/ 12 h 64"/>
                <a:gd name="T38" fmla="*/ 50 w 64"/>
                <a:gd name="T39" fmla="*/ 12 h 64"/>
                <a:gd name="T40" fmla="*/ 50 w 64"/>
                <a:gd name="T41" fmla="*/ 26 h 64"/>
                <a:gd name="T42" fmla="*/ 12 w 64"/>
                <a:gd name="T43" fmla="*/ 26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64"/>
                  </a:moveTo>
                  <a:lnTo>
                    <a:pt x="44" y="38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36"/>
                  </a:lnTo>
                  <a:lnTo>
                    <a:pt x="64" y="3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2" y="64"/>
                  </a:lnTo>
                  <a:lnTo>
                    <a:pt x="12" y="38"/>
                  </a:lnTo>
                  <a:lnTo>
                    <a:pt x="28" y="38"/>
                  </a:lnTo>
                  <a:lnTo>
                    <a:pt x="48" y="64"/>
                  </a:lnTo>
                  <a:lnTo>
                    <a:pt x="64" y="64"/>
                  </a:lnTo>
                  <a:lnTo>
                    <a:pt x="64" y="64"/>
                  </a:lnTo>
                  <a:close/>
                  <a:moveTo>
                    <a:pt x="12" y="12"/>
                  </a:moveTo>
                  <a:lnTo>
                    <a:pt x="50" y="12"/>
                  </a:lnTo>
                  <a:lnTo>
                    <a:pt x="50" y="26"/>
                  </a:lnTo>
                  <a:lnTo>
                    <a:pt x="12" y="26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 userDrawn="1"/>
          </p:nvSpPr>
          <p:spPr bwMode="auto">
            <a:xfrm>
              <a:off x="333375" y="3763963"/>
              <a:ext cx="101600" cy="101600"/>
            </a:xfrm>
            <a:custGeom>
              <a:avLst/>
              <a:gdLst>
                <a:gd name="T0" fmla="*/ 64 w 64"/>
                <a:gd name="T1" fmla="*/ 58 h 64"/>
                <a:gd name="T2" fmla="*/ 64 w 64"/>
                <a:gd name="T3" fmla="*/ 6 h 64"/>
                <a:gd name="T4" fmla="*/ 64 w 64"/>
                <a:gd name="T5" fmla="*/ 6 h 64"/>
                <a:gd name="T6" fmla="*/ 62 w 64"/>
                <a:gd name="T7" fmla="*/ 0 h 64"/>
                <a:gd name="T8" fmla="*/ 58 w 64"/>
                <a:gd name="T9" fmla="*/ 0 h 64"/>
                <a:gd name="T10" fmla="*/ 6 w 64"/>
                <a:gd name="T11" fmla="*/ 0 h 64"/>
                <a:gd name="T12" fmla="*/ 6 w 64"/>
                <a:gd name="T13" fmla="*/ 0 h 64"/>
                <a:gd name="T14" fmla="*/ 2 w 64"/>
                <a:gd name="T15" fmla="*/ 0 h 64"/>
                <a:gd name="T16" fmla="*/ 0 w 64"/>
                <a:gd name="T17" fmla="*/ 6 h 64"/>
                <a:gd name="T18" fmla="*/ 0 w 64"/>
                <a:gd name="T19" fmla="*/ 58 h 64"/>
                <a:gd name="T20" fmla="*/ 0 w 64"/>
                <a:gd name="T21" fmla="*/ 58 h 64"/>
                <a:gd name="T22" fmla="*/ 2 w 64"/>
                <a:gd name="T23" fmla="*/ 62 h 64"/>
                <a:gd name="T24" fmla="*/ 6 w 64"/>
                <a:gd name="T25" fmla="*/ 64 h 64"/>
                <a:gd name="T26" fmla="*/ 58 w 64"/>
                <a:gd name="T27" fmla="*/ 64 h 64"/>
                <a:gd name="T28" fmla="*/ 58 w 64"/>
                <a:gd name="T29" fmla="*/ 64 h 64"/>
                <a:gd name="T30" fmla="*/ 62 w 64"/>
                <a:gd name="T31" fmla="*/ 62 h 64"/>
                <a:gd name="T32" fmla="*/ 64 w 64"/>
                <a:gd name="T33" fmla="*/ 58 h 64"/>
                <a:gd name="T34" fmla="*/ 64 w 64"/>
                <a:gd name="T35" fmla="*/ 58 h 64"/>
                <a:gd name="T36" fmla="*/ 12 w 64"/>
                <a:gd name="T37" fmla="*/ 12 h 64"/>
                <a:gd name="T38" fmla="*/ 52 w 64"/>
                <a:gd name="T39" fmla="*/ 12 h 64"/>
                <a:gd name="T40" fmla="*/ 52 w 64"/>
                <a:gd name="T41" fmla="*/ 52 h 64"/>
                <a:gd name="T42" fmla="*/ 12 w 64"/>
                <a:gd name="T43" fmla="*/ 52 h 64"/>
                <a:gd name="T44" fmla="*/ 12 w 64"/>
                <a:gd name="T45" fmla="*/ 12 h 64"/>
                <a:gd name="T46" fmla="*/ 12 w 64"/>
                <a:gd name="T47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4">
                  <a:moveTo>
                    <a:pt x="64" y="58"/>
                  </a:moveTo>
                  <a:lnTo>
                    <a:pt x="64" y="6"/>
                  </a:lnTo>
                  <a:lnTo>
                    <a:pt x="64" y="6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2" y="62"/>
                  </a:lnTo>
                  <a:lnTo>
                    <a:pt x="64" y="58"/>
                  </a:lnTo>
                  <a:lnTo>
                    <a:pt x="64" y="58"/>
                  </a:lnTo>
                  <a:close/>
                  <a:moveTo>
                    <a:pt x="12" y="12"/>
                  </a:moveTo>
                  <a:lnTo>
                    <a:pt x="52" y="12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 userDrawn="1"/>
          </p:nvSpPr>
          <p:spPr bwMode="auto">
            <a:xfrm>
              <a:off x="-209550" y="3897313"/>
              <a:ext cx="101600" cy="104775"/>
            </a:xfrm>
            <a:custGeom>
              <a:avLst/>
              <a:gdLst>
                <a:gd name="T0" fmla="*/ 64 w 64"/>
                <a:gd name="T1" fmla="*/ 14 h 66"/>
                <a:gd name="T2" fmla="*/ 64 w 64"/>
                <a:gd name="T3" fmla="*/ 0 h 66"/>
                <a:gd name="T4" fmla="*/ 0 w 64"/>
                <a:gd name="T5" fmla="*/ 0 h 66"/>
                <a:gd name="T6" fmla="*/ 0 w 64"/>
                <a:gd name="T7" fmla="*/ 66 h 66"/>
                <a:gd name="T8" fmla="*/ 14 w 64"/>
                <a:gd name="T9" fmla="*/ 66 h 66"/>
                <a:gd name="T10" fmla="*/ 14 w 64"/>
                <a:gd name="T11" fmla="*/ 40 h 66"/>
                <a:gd name="T12" fmla="*/ 52 w 64"/>
                <a:gd name="T13" fmla="*/ 40 h 66"/>
                <a:gd name="T14" fmla="*/ 52 w 64"/>
                <a:gd name="T15" fmla="*/ 26 h 66"/>
                <a:gd name="T16" fmla="*/ 14 w 64"/>
                <a:gd name="T17" fmla="*/ 26 h 66"/>
                <a:gd name="T18" fmla="*/ 14 w 64"/>
                <a:gd name="T19" fmla="*/ 14 h 66"/>
                <a:gd name="T20" fmla="*/ 64 w 64"/>
                <a:gd name="T21" fmla="*/ 14 h 66"/>
                <a:gd name="T22" fmla="*/ 64 w 64"/>
                <a:gd name="T23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66">
                  <a:moveTo>
                    <a:pt x="64" y="14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" y="66"/>
                  </a:lnTo>
                  <a:lnTo>
                    <a:pt x="14" y="40"/>
                  </a:lnTo>
                  <a:lnTo>
                    <a:pt x="52" y="40"/>
                  </a:lnTo>
                  <a:lnTo>
                    <a:pt x="52" y="26"/>
                  </a:lnTo>
                  <a:lnTo>
                    <a:pt x="14" y="26"/>
                  </a:lnTo>
                  <a:lnTo>
                    <a:pt x="14" y="14"/>
                  </a:lnTo>
                  <a:lnTo>
                    <a:pt x="64" y="14"/>
                  </a:lnTo>
                  <a:lnTo>
                    <a:pt x="6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 userDrawn="1"/>
          </p:nvSpPr>
          <p:spPr bwMode="auto">
            <a:xfrm>
              <a:off x="-79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8 h 66"/>
                <a:gd name="T4" fmla="*/ 64 w 64"/>
                <a:gd name="T5" fmla="*/ 8 h 66"/>
                <a:gd name="T6" fmla="*/ 62 w 64"/>
                <a:gd name="T7" fmla="*/ 2 h 66"/>
                <a:gd name="T8" fmla="*/ 58 w 64"/>
                <a:gd name="T9" fmla="*/ 0 h 66"/>
                <a:gd name="T10" fmla="*/ 6 w 64"/>
                <a:gd name="T11" fmla="*/ 0 h 66"/>
                <a:gd name="T12" fmla="*/ 6 w 64"/>
                <a:gd name="T13" fmla="*/ 0 h 66"/>
                <a:gd name="T14" fmla="*/ 2 w 64"/>
                <a:gd name="T15" fmla="*/ 2 h 66"/>
                <a:gd name="T16" fmla="*/ 0 w 64"/>
                <a:gd name="T17" fmla="*/ 8 h 66"/>
                <a:gd name="T18" fmla="*/ 0 w 64"/>
                <a:gd name="T19" fmla="*/ 60 h 66"/>
                <a:gd name="T20" fmla="*/ 0 w 64"/>
                <a:gd name="T21" fmla="*/ 60 h 66"/>
                <a:gd name="T22" fmla="*/ 2 w 64"/>
                <a:gd name="T23" fmla="*/ 64 h 66"/>
                <a:gd name="T24" fmla="*/ 6 w 64"/>
                <a:gd name="T25" fmla="*/ 66 h 66"/>
                <a:gd name="T26" fmla="*/ 58 w 64"/>
                <a:gd name="T27" fmla="*/ 66 h 66"/>
                <a:gd name="T28" fmla="*/ 58 w 64"/>
                <a:gd name="T29" fmla="*/ 66 h 66"/>
                <a:gd name="T30" fmla="*/ 62 w 64"/>
                <a:gd name="T31" fmla="*/ 64 h 66"/>
                <a:gd name="T32" fmla="*/ 64 w 64"/>
                <a:gd name="T33" fmla="*/ 60 h 66"/>
                <a:gd name="T34" fmla="*/ 64 w 64"/>
                <a:gd name="T35" fmla="*/ 60 h 66"/>
                <a:gd name="T36" fmla="*/ 12 w 64"/>
                <a:gd name="T37" fmla="*/ 14 h 66"/>
                <a:gd name="T38" fmla="*/ 52 w 64"/>
                <a:gd name="T39" fmla="*/ 14 h 66"/>
                <a:gd name="T40" fmla="*/ 52 w 64"/>
                <a:gd name="T41" fmla="*/ 52 h 66"/>
                <a:gd name="T42" fmla="*/ 12 w 64"/>
                <a:gd name="T43" fmla="*/ 52 h 66"/>
                <a:gd name="T44" fmla="*/ 12 w 64"/>
                <a:gd name="T45" fmla="*/ 14 h 66"/>
                <a:gd name="T46" fmla="*/ 12 w 64"/>
                <a:gd name="T47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  <a:moveTo>
                    <a:pt x="12" y="14"/>
                  </a:moveTo>
                  <a:lnTo>
                    <a:pt x="52" y="14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571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44 h 66"/>
                <a:gd name="T4" fmla="*/ 52 w 64"/>
                <a:gd name="T5" fmla="*/ 46 h 66"/>
                <a:gd name="T6" fmla="*/ 52 w 64"/>
                <a:gd name="T7" fmla="*/ 52 h 66"/>
                <a:gd name="T8" fmla="*/ 14 w 64"/>
                <a:gd name="T9" fmla="*/ 52 h 66"/>
                <a:gd name="T10" fmla="*/ 14 w 64"/>
                <a:gd name="T11" fmla="*/ 14 h 66"/>
                <a:gd name="T12" fmla="*/ 52 w 64"/>
                <a:gd name="T13" fmla="*/ 14 h 66"/>
                <a:gd name="T14" fmla="*/ 52 w 64"/>
                <a:gd name="T15" fmla="*/ 20 h 66"/>
                <a:gd name="T16" fmla="*/ 64 w 64"/>
                <a:gd name="T17" fmla="*/ 22 h 66"/>
                <a:gd name="T18" fmla="*/ 64 w 64"/>
                <a:gd name="T19" fmla="*/ 8 h 66"/>
                <a:gd name="T20" fmla="*/ 64 w 64"/>
                <a:gd name="T21" fmla="*/ 8 h 66"/>
                <a:gd name="T22" fmla="*/ 62 w 64"/>
                <a:gd name="T23" fmla="*/ 2 h 66"/>
                <a:gd name="T24" fmla="*/ 58 w 64"/>
                <a:gd name="T25" fmla="*/ 0 h 66"/>
                <a:gd name="T26" fmla="*/ 8 w 64"/>
                <a:gd name="T27" fmla="*/ 0 h 66"/>
                <a:gd name="T28" fmla="*/ 8 w 64"/>
                <a:gd name="T29" fmla="*/ 0 h 66"/>
                <a:gd name="T30" fmla="*/ 2 w 64"/>
                <a:gd name="T31" fmla="*/ 2 h 66"/>
                <a:gd name="T32" fmla="*/ 0 w 64"/>
                <a:gd name="T33" fmla="*/ 8 h 66"/>
                <a:gd name="T34" fmla="*/ 0 w 64"/>
                <a:gd name="T35" fmla="*/ 60 h 66"/>
                <a:gd name="T36" fmla="*/ 0 w 64"/>
                <a:gd name="T37" fmla="*/ 60 h 66"/>
                <a:gd name="T38" fmla="*/ 2 w 64"/>
                <a:gd name="T39" fmla="*/ 64 h 66"/>
                <a:gd name="T40" fmla="*/ 8 w 64"/>
                <a:gd name="T41" fmla="*/ 66 h 66"/>
                <a:gd name="T42" fmla="*/ 58 w 64"/>
                <a:gd name="T43" fmla="*/ 66 h 66"/>
                <a:gd name="T44" fmla="*/ 58 w 64"/>
                <a:gd name="T45" fmla="*/ 66 h 66"/>
                <a:gd name="T46" fmla="*/ 62 w 64"/>
                <a:gd name="T47" fmla="*/ 64 h 66"/>
                <a:gd name="T48" fmla="*/ 64 w 64"/>
                <a:gd name="T49" fmla="*/ 60 h 66"/>
                <a:gd name="T50" fmla="*/ 64 w 64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44"/>
                  </a:lnTo>
                  <a:lnTo>
                    <a:pt x="52" y="46"/>
                  </a:lnTo>
                  <a:lnTo>
                    <a:pt x="52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96850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0 h 66"/>
                <a:gd name="T4" fmla="*/ 50 w 64"/>
                <a:gd name="T5" fmla="*/ 0 h 66"/>
                <a:gd name="T6" fmla="*/ 50 w 64"/>
                <a:gd name="T7" fmla="*/ 52 h 66"/>
                <a:gd name="T8" fmla="*/ 12 w 64"/>
                <a:gd name="T9" fmla="*/ 52 h 66"/>
                <a:gd name="T10" fmla="*/ 12 w 64"/>
                <a:gd name="T11" fmla="*/ 0 h 66"/>
                <a:gd name="T12" fmla="*/ 0 w 64"/>
                <a:gd name="T13" fmla="*/ 0 h 66"/>
                <a:gd name="T14" fmla="*/ 0 w 64"/>
                <a:gd name="T15" fmla="*/ 60 h 66"/>
                <a:gd name="T16" fmla="*/ 0 w 64"/>
                <a:gd name="T17" fmla="*/ 60 h 66"/>
                <a:gd name="T18" fmla="*/ 2 w 64"/>
                <a:gd name="T19" fmla="*/ 64 h 66"/>
                <a:gd name="T20" fmla="*/ 6 w 64"/>
                <a:gd name="T21" fmla="*/ 66 h 66"/>
                <a:gd name="T22" fmla="*/ 56 w 64"/>
                <a:gd name="T23" fmla="*/ 66 h 66"/>
                <a:gd name="T24" fmla="*/ 56 w 64"/>
                <a:gd name="T25" fmla="*/ 66 h 66"/>
                <a:gd name="T26" fmla="*/ 62 w 64"/>
                <a:gd name="T27" fmla="*/ 64 h 66"/>
                <a:gd name="T28" fmla="*/ 64 w 64"/>
                <a:gd name="T29" fmla="*/ 60 h 66"/>
                <a:gd name="T30" fmla="*/ 64 w 64"/>
                <a:gd name="T3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0"/>
                  </a:lnTo>
                  <a:lnTo>
                    <a:pt x="50" y="0"/>
                  </a:lnTo>
                  <a:lnTo>
                    <a:pt x="50" y="52"/>
                  </a:lnTo>
                  <a:lnTo>
                    <a:pt x="12" y="52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333375" y="3897313"/>
              <a:ext cx="101600" cy="104775"/>
            </a:xfrm>
            <a:custGeom>
              <a:avLst/>
              <a:gdLst>
                <a:gd name="T0" fmla="*/ 64 w 64"/>
                <a:gd name="T1" fmla="*/ 60 h 66"/>
                <a:gd name="T2" fmla="*/ 64 w 64"/>
                <a:gd name="T3" fmla="*/ 34 h 66"/>
                <a:gd name="T4" fmla="*/ 64 w 64"/>
                <a:gd name="T5" fmla="*/ 34 h 66"/>
                <a:gd name="T6" fmla="*/ 62 w 64"/>
                <a:gd name="T7" fmla="*/ 28 h 66"/>
                <a:gd name="T8" fmla="*/ 58 w 64"/>
                <a:gd name="T9" fmla="*/ 26 h 66"/>
                <a:gd name="T10" fmla="*/ 12 w 64"/>
                <a:gd name="T11" fmla="*/ 26 h 66"/>
                <a:gd name="T12" fmla="*/ 12 w 64"/>
                <a:gd name="T13" fmla="*/ 14 h 66"/>
                <a:gd name="T14" fmla="*/ 52 w 64"/>
                <a:gd name="T15" fmla="*/ 14 h 66"/>
                <a:gd name="T16" fmla="*/ 52 w 64"/>
                <a:gd name="T17" fmla="*/ 20 h 66"/>
                <a:gd name="T18" fmla="*/ 64 w 64"/>
                <a:gd name="T19" fmla="*/ 22 h 66"/>
                <a:gd name="T20" fmla="*/ 64 w 64"/>
                <a:gd name="T21" fmla="*/ 8 h 66"/>
                <a:gd name="T22" fmla="*/ 64 w 64"/>
                <a:gd name="T23" fmla="*/ 8 h 66"/>
                <a:gd name="T24" fmla="*/ 62 w 64"/>
                <a:gd name="T25" fmla="*/ 2 h 66"/>
                <a:gd name="T26" fmla="*/ 58 w 64"/>
                <a:gd name="T27" fmla="*/ 0 h 66"/>
                <a:gd name="T28" fmla="*/ 6 w 64"/>
                <a:gd name="T29" fmla="*/ 0 h 66"/>
                <a:gd name="T30" fmla="*/ 6 w 64"/>
                <a:gd name="T31" fmla="*/ 0 h 66"/>
                <a:gd name="T32" fmla="*/ 2 w 64"/>
                <a:gd name="T33" fmla="*/ 2 h 66"/>
                <a:gd name="T34" fmla="*/ 0 w 64"/>
                <a:gd name="T35" fmla="*/ 8 h 66"/>
                <a:gd name="T36" fmla="*/ 0 w 64"/>
                <a:gd name="T37" fmla="*/ 32 h 66"/>
                <a:gd name="T38" fmla="*/ 0 w 64"/>
                <a:gd name="T39" fmla="*/ 32 h 66"/>
                <a:gd name="T40" fmla="*/ 2 w 64"/>
                <a:gd name="T41" fmla="*/ 38 h 66"/>
                <a:gd name="T42" fmla="*/ 6 w 64"/>
                <a:gd name="T43" fmla="*/ 40 h 66"/>
                <a:gd name="T44" fmla="*/ 52 w 64"/>
                <a:gd name="T45" fmla="*/ 40 h 66"/>
                <a:gd name="T46" fmla="*/ 52 w 64"/>
                <a:gd name="T47" fmla="*/ 52 h 66"/>
                <a:gd name="T48" fmla="*/ 12 w 64"/>
                <a:gd name="T49" fmla="*/ 52 h 66"/>
                <a:gd name="T50" fmla="*/ 12 w 64"/>
                <a:gd name="T51" fmla="*/ 46 h 66"/>
                <a:gd name="T52" fmla="*/ 0 w 64"/>
                <a:gd name="T53" fmla="*/ 44 h 66"/>
                <a:gd name="T54" fmla="*/ 0 w 64"/>
                <a:gd name="T55" fmla="*/ 60 h 66"/>
                <a:gd name="T56" fmla="*/ 0 w 64"/>
                <a:gd name="T57" fmla="*/ 60 h 66"/>
                <a:gd name="T58" fmla="*/ 2 w 64"/>
                <a:gd name="T59" fmla="*/ 64 h 66"/>
                <a:gd name="T60" fmla="*/ 6 w 64"/>
                <a:gd name="T61" fmla="*/ 66 h 66"/>
                <a:gd name="T62" fmla="*/ 58 w 64"/>
                <a:gd name="T63" fmla="*/ 66 h 66"/>
                <a:gd name="T64" fmla="*/ 58 w 64"/>
                <a:gd name="T65" fmla="*/ 66 h 66"/>
                <a:gd name="T66" fmla="*/ 62 w 64"/>
                <a:gd name="T67" fmla="*/ 64 h 66"/>
                <a:gd name="T68" fmla="*/ 64 w 64"/>
                <a:gd name="T69" fmla="*/ 60 h 66"/>
                <a:gd name="T70" fmla="*/ 64 w 64"/>
                <a:gd name="T7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lnTo>
                    <a:pt x="64" y="34"/>
                  </a:lnTo>
                  <a:lnTo>
                    <a:pt x="64" y="34"/>
                  </a:lnTo>
                  <a:lnTo>
                    <a:pt x="62" y="28"/>
                  </a:lnTo>
                  <a:lnTo>
                    <a:pt x="58" y="26"/>
                  </a:lnTo>
                  <a:lnTo>
                    <a:pt x="12" y="26"/>
                  </a:lnTo>
                  <a:lnTo>
                    <a:pt x="12" y="14"/>
                  </a:lnTo>
                  <a:lnTo>
                    <a:pt x="52" y="14"/>
                  </a:lnTo>
                  <a:lnTo>
                    <a:pt x="52" y="20"/>
                  </a:lnTo>
                  <a:lnTo>
                    <a:pt x="64" y="2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6" y="40"/>
                  </a:lnTo>
                  <a:lnTo>
                    <a:pt x="52" y="40"/>
                  </a:lnTo>
                  <a:lnTo>
                    <a:pt x="52" y="52"/>
                  </a:lnTo>
                  <a:lnTo>
                    <a:pt x="12" y="52"/>
                  </a:lnTo>
                  <a:lnTo>
                    <a:pt x="12" y="46"/>
                  </a:lnTo>
                  <a:lnTo>
                    <a:pt x="0" y="44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62" y="64"/>
                  </a:lnTo>
                  <a:lnTo>
                    <a:pt x="64" y="60"/>
                  </a:ln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  <p:sp>
          <p:nvSpPr>
            <p:cNvPr id="19" name="Freeform 17"/>
            <p:cNvSpPr>
              <a:spLocks noEditPoints="1"/>
            </p:cNvSpPr>
            <p:nvPr userDrawn="1"/>
          </p:nvSpPr>
          <p:spPr bwMode="auto">
            <a:xfrm>
              <a:off x="460375" y="3757613"/>
              <a:ext cx="44450" cy="44450"/>
            </a:xfrm>
            <a:custGeom>
              <a:avLst/>
              <a:gdLst>
                <a:gd name="T0" fmla="*/ 14 w 28"/>
                <a:gd name="T1" fmla="*/ 28 h 28"/>
                <a:gd name="T2" fmla="*/ 4 w 28"/>
                <a:gd name="T3" fmla="*/ 24 h 28"/>
                <a:gd name="T4" fmla="*/ 0 w 28"/>
                <a:gd name="T5" fmla="*/ 14 h 28"/>
                <a:gd name="T6" fmla="*/ 0 w 28"/>
                <a:gd name="T7" fmla="*/ 8 h 28"/>
                <a:gd name="T8" fmla="*/ 8 w 28"/>
                <a:gd name="T9" fmla="*/ 0 h 28"/>
                <a:gd name="T10" fmla="*/ 14 w 28"/>
                <a:gd name="T11" fmla="*/ 0 h 28"/>
                <a:gd name="T12" fmla="*/ 24 w 28"/>
                <a:gd name="T13" fmla="*/ 4 h 28"/>
                <a:gd name="T14" fmla="*/ 28 w 28"/>
                <a:gd name="T15" fmla="*/ 14 h 28"/>
                <a:gd name="T16" fmla="*/ 26 w 28"/>
                <a:gd name="T17" fmla="*/ 18 h 28"/>
                <a:gd name="T18" fmla="*/ 18 w 28"/>
                <a:gd name="T19" fmla="*/ 26 h 28"/>
                <a:gd name="T20" fmla="*/ 14 w 28"/>
                <a:gd name="T21" fmla="*/ 28 h 28"/>
                <a:gd name="T22" fmla="*/ 14 w 28"/>
                <a:gd name="T23" fmla="*/ 0 h 28"/>
                <a:gd name="T24" fmla="*/ 4 w 28"/>
                <a:gd name="T25" fmla="*/ 4 h 28"/>
                <a:gd name="T26" fmla="*/ 0 w 28"/>
                <a:gd name="T27" fmla="*/ 14 h 28"/>
                <a:gd name="T28" fmla="*/ 2 w 28"/>
                <a:gd name="T29" fmla="*/ 18 h 28"/>
                <a:gd name="T30" fmla="*/ 8 w 28"/>
                <a:gd name="T31" fmla="*/ 24 h 28"/>
                <a:gd name="T32" fmla="*/ 14 w 28"/>
                <a:gd name="T33" fmla="*/ 26 h 28"/>
                <a:gd name="T34" fmla="*/ 22 w 28"/>
                <a:gd name="T35" fmla="*/ 22 h 28"/>
                <a:gd name="T36" fmla="*/ 26 w 28"/>
                <a:gd name="T37" fmla="*/ 14 h 28"/>
                <a:gd name="T38" fmla="*/ 24 w 28"/>
                <a:gd name="T39" fmla="*/ 8 h 28"/>
                <a:gd name="T40" fmla="*/ 18 w 28"/>
                <a:gd name="T41" fmla="*/ 2 h 28"/>
                <a:gd name="T42" fmla="*/ 14 w 28"/>
                <a:gd name="T43" fmla="*/ 0 h 28"/>
                <a:gd name="T44" fmla="*/ 14 w 28"/>
                <a:gd name="T45" fmla="*/ 14 h 28"/>
                <a:gd name="T46" fmla="*/ 10 w 28"/>
                <a:gd name="T47" fmla="*/ 22 h 28"/>
                <a:gd name="T48" fmla="*/ 8 w 28"/>
                <a:gd name="T49" fmla="*/ 4 h 28"/>
                <a:gd name="T50" fmla="*/ 14 w 28"/>
                <a:gd name="T51" fmla="*/ 4 h 28"/>
                <a:gd name="T52" fmla="*/ 18 w 28"/>
                <a:gd name="T53" fmla="*/ 10 h 28"/>
                <a:gd name="T54" fmla="*/ 18 w 28"/>
                <a:gd name="T55" fmla="*/ 12 h 28"/>
                <a:gd name="T56" fmla="*/ 18 w 28"/>
                <a:gd name="T57" fmla="*/ 22 h 28"/>
                <a:gd name="T58" fmla="*/ 10 w 28"/>
                <a:gd name="T59" fmla="*/ 12 h 28"/>
                <a:gd name="T60" fmla="*/ 14 w 28"/>
                <a:gd name="T61" fmla="*/ 12 h 28"/>
                <a:gd name="T62" fmla="*/ 16 w 28"/>
                <a:gd name="T63" fmla="*/ 10 h 28"/>
                <a:gd name="T64" fmla="*/ 16 w 28"/>
                <a:gd name="T65" fmla="*/ 8 h 28"/>
                <a:gd name="T66" fmla="*/ 10 w 28"/>
                <a:gd name="T6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8"/>
                  </a:lnTo>
                  <a:lnTo>
                    <a:pt x="24" y="24"/>
                  </a:lnTo>
                  <a:lnTo>
                    <a:pt x="18" y="26"/>
                  </a:lnTo>
                  <a:lnTo>
                    <a:pt x="14" y="28"/>
                  </a:lnTo>
                  <a:lnTo>
                    <a:pt x="14" y="28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24"/>
                  </a:lnTo>
                  <a:lnTo>
                    <a:pt x="22" y="22"/>
                  </a:lnTo>
                  <a:lnTo>
                    <a:pt x="24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6" y="22"/>
                  </a:moveTo>
                  <a:lnTo>
                    <a:pt x="14" y="14"/>
                  </a:lnTo>
                  <a:lnTo>
                    <a:pt x="10" y="14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8" y="22"/>
                  </a:lnTo>
                  <a:lnTo>
                    <a:pt x="16" y="22"/>
                  </a:lnTo>
                  <a:close/>
                  <a:moveTo>
                    <a:pt x="10" y="12"/>
                  </a:moveTo>
                  <a:lnTo>
                    <a:pt x="14" y="12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12E35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56" cstate="print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0" y="6430219"/>
            <a:ext cx="968356" cy="2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8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6" r:id="rId21"/>
    <p:sldLayoutId id="2147483889" r:id="rId22"/>
    <p:sldLayoutId id="2147483890" r:id="rId23"/>
    <p:sldLayoutId id="2147483891" r:id="rId24"/>
    <p:sldLayoutId id="2147483892" r:id="rId25"/>
    <p:sldLayoutId id="2147483895" r:id="rId26"/>
    <p:sldLayoutId id="2147483896" r:id="rId27"/>
    <p:sldLayoutId id="2147483897" r:id="rId28"/>
    <p:sldLayoutId id="2147483898" r:id="rId29"/>
    <p:sldLayoutId id="2147483899" r:id="rId30"/>
    <p:sldLayoutId id="2147483900" r:id="rId31"/>
    <p:sldLayoutId id="2147483901" r:id="rId32"/>
    <p:sldLayoutId id="2147483902" r:id="rId33"/>
    <p:sldLayoutId id="2147483903" r:id="rId34"/>
    <p:sldLayoutId id="2147483904" r:id="rId35"/>
    <p:sldLayoutId id="2147483905" r:id="rId36"/>
    <p:sldLayoutId id="2147483906" r:id="rId37"/>
    <p:sldLayoutId id="2147483907" r:id="rId38"/>
    <p:sldLayoutId id="2147483908" r:id="rId39"/>
    <p:sldLayoutId id="2147483909" r:id="rId40"/>
    <p:sldLayoutId id="2147483910" r:id="rId41"/>
    <p:sldLayoutId id="2147483911" r:id="rId42"/>
    <p:sldLayoutId id="2147483912" r:id="rId43"/>
    <p:sldLayoutId id="2147483913" r:id="rId44"/>
    <p:sldLayoutId id="2147483914" r:id="rId45"/>
    <p:sldLayoutId id="2147483918" r:id="rId46"/>
    <p:sldLayoutId id="2147483919" r:id="rId47"/>
    <p:sldLayoutId id="2147483920" r:id="rId48"/>
    <p:sldLayoutId id="2147483921" r:id="rId49"/>
    <p:sldLayoutId id="2147483922" r:id="rId50"/>
    <p:sldLayoutId id="2147483923" r:id="rId51"/>
    <p:sldLayoutId id="2147483926" r:id="rId52"/>
    <p:sldLayoutId id="2147483927" r:id="rId53"/>
    <p:sldLayoutId id="2147483928" r:id="rId5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Calibri" panose="020F050202020403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Calibri" panose="020F050202020403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660">
          <p15:clr>
            <a:srgbClr val="F26B43"/>
          </p15:clr>
        </p15:guide>
        <p15:guide id="3" pos="7092">
          <p15:clr>
            <a:srgbClr val="F26B43"/>
          </p15:clr>
        </p15:guide>
        <p15:guide id="4" pos="594">
          <p15:clr>
            <a:srgbClr val="F26B43"/>
          </p15:clr>
        </p15:guide>
        <p15:guide id="5" orient="horz" pos="540">
          <p15:clr>
            <a:srgbClr val="F26B43"/>
          </p15:clr>
        </p15:guide>
        <p15:guide id="6" orient="horz" pos="96">
          <p15:clr>
            <a:srgbClr val="F26B43"/>
          </p15:clr>
        </p15:guide>
        <p15:guide id="7" orient="horz" pos="4224">
          <p15:clr>
            <a:srgbClr val="F26B43"/>
          </p15:clr>
        </p15:guide>
        <p15:guide id="8" orient="horz" pos="11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0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7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3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5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5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8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0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2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4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6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58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2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4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65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7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2.png"/><Relationship Id="rId5" Type="http://schemas.openxmlformats.org/officeDocument/2006/relationships/image" Target="../media/image68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9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8.png"/><Relationship Id="rId7" Type="http://schemas.openxmlformats.org/officeDocument/2006/relationships/image" Target="../media/image76.emf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75.emf"/><Relationship Id="rId11" Type="http://schemas.openxmlformats.org/officeDocument/2006/relationships/image" Target="../media/image19.png"/><Relationship Id="rId5" Type="http://schemas.openxmlformats.org/officeDocument/2006/relationships/image" Target="../media/image74.emf"/><Relationship Id="rId10" Type="http://schemas.openxmlformats.org/officeDocument/2006/relationships/image" Target="../media/image79.png"/><Relationship Id="rId4" Type="http://schemas.openxmlformats.org/officeDocument/2006/relationships/image" Target="../media/image12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2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4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65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84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2.png"/><Relationship Id="rId7" Type="http://schemas.openxmlformats.org/officeDocument/2006/relationships/image" Target="../media/image86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85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88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89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9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91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92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9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8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8" y="6278880"/>
            <a:ext cx="1222962" cy="292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521561-CD41-429B-A403-412175923ADC}"/>
              </a:ext>
            </a:extLst>
          </p:cNvPr>
          <p:cNvSpPr txBox="1"/>
          <p:nvPr/>
        </p:nvSpPr>
        <p:spPr>
          <a:xfrm>
            <a:off x="1392946" y="1398981"/>
            <a:ext cx="4821242" cy="25545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r>
              <a:rPr lang="pt-BR" sz="16000" b="1" dirty="0">
                <a:solidFill>
                  <a:schemeClr val="bg1"/>
                </a:solidFill>
                <a:latin typeface="+mn-lt"/>
                <a:ea typeface="Roboto Light" charset="0"/>
                <a:cs typeface="Roboto Light" charset="0"/>
              </a:rPr>
              <a:t>IDOL</a:t>
            </a:r>
            <a:endParaRPr lang="en-US" sz="16000" b="1" dirty="0">
              <a:solidFill>
                <a:schemeClr val="bg1"/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E7747-D456-4D2F-BEBF-B03F837F078D}"/>
              </a:ext>
            </a:extLst>
          </p:cNvPr>
          <p:cNvSpPr txBox="1"/>
          <p:nvPr/>
        </p:nvSpPr>
        <p:spPr>
          <a:xfrm>
            <a:off x="1816448" y="3323418"/>
            <a:ext cx="6656991" cy="181588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+mn-lt"/>
                <a:ea typeface="Roboto Light" charset="0"/>
                <a:cs typeface="Roboto Light" charset="0"/>
              </a:rPr>
              <a:t>Workshop</a:t>
            </a:r>
          </a:p>
          <a:p>
            <a:pPr algn="r"/>
            <a:r>
              <a:rPr lang="pt-BR" sz="3600" dirty="0">
                <a:solidFill>
                  <a:schemeClr val="bg1"/>
                </a:solidFill>
                <a:ea typeface="Roboto Light" charset="0"/>
                <a:cs typeface="Roboto Light" charset="0"/>
              </a:rPr>
              <a:t>12-13 de novembro 2019</a:t>
            </a:r>
            <a:endParaRPr lang="en-US" sz="8800" dirty="0">
              <a:solidFill>
                <a:schemeClr val="bg1"/>
              </a:solidFill>
              <a:latin typeface="+mn-lt"/>
              <a:ea typeface="Roboto Light" charset="0"/>
              <a:cs typeface="Roboto Light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09097-3B04-4893-B5F8-BF52F110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alphaModFix amt="85000"/>
          </a:blip>
          <a:stretch>
            <a:fillRect/>
          </a:stretch>
        </p:blipFill>
        <p:spPr>
          <a:xfrm>
            <a:off x="493628" y="286802"/>
            <a:ext cx="2314716" cy="705321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6A8E429F-6ED7-40DA-9400-F6F5AB8CF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537" y="186234"/>
            <a:ext cx="2183835" cy="17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027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DBB87323-1D38-452F-86A2-D3BC303E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37" y="179872"/>
            <a:ext cx="1092503" cy="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C1089-CBD8-4105-84F0-1E3EE400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00" y="6314214"/>
            <a:ext cx="2028825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33E56-9ADA-4F0B-9B46-BE763C356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564" y="6198393"/>
            <a:ext cx="1465762" cy="58254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3482E1-4425-485D-8276-237AE1306E50}"/>
              </a:ext>
            </a:extLst>
          </p:cNvPr>
          <p:cNvSpPr txBox="1">
            <a:spLocks/>
          </p:cNvSpPr>
          <p:nvPr/>
        </p:nvSpPr>
        <p:spPr>
          <a:xfrm>
            <a:off x="3681671" y="2447323"/>
            <a:ext cx="5331700" cy="2742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8000" dirty="0">
                <a:solidFill>
                  <a:prstClr val="white"/>
                </a:solidFill>
              </a:rPr>
              <a:t>IDOL Server</a:t>
            </a:r>
            <a:endParaRPr lang="pt-BR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r>
              <a:rPr lang="pt-BR" b="0" dirty="0">
                <a:solidFill>
                  <a:schemeClr val="bg1"/>
                </a:solidFill>
              </a:rPr>
              <a:t>NLP &amp; Text Analytics</a:t>
            </a:r>
          </a:p>
          <a:p>
            <a:pPr>
              <a:lnSpc>
                <a:spcPct val="80000"/>
              </a:lnSpc>
            </a:pPr>
            <a:endParaRPr lang="pt-BR" b="0" dirty="0">
              <a:solidFill>
                <a:schemeClr val="bg1"/>
              </a:solidFill>
            </a:endParaRPr>
          </a:p>
          <a:p>
            <a:pPr algn="r">
              <a:lnSpc>
                <a:spcPct val="80000"/>
              </a:lnSpc>
            </a:pPr>
            <a:r>
              <a:rPr lang="pt-BR" sz="4000" dirty="0">
                <a:solidFill>
                  <a:schemeClr val="bg1"/>
                </a:solidFill>
              </a:rPr>
              <a:t>Demo Lab</a:t>
            </a:r>
            <a:endParaRPr lang="pt-BR" sz="4000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endParaRPr lang="pt-BR" b="0" dirty="0">
              <a:solidFill>
                <a:prstClr val="white"/>
              </a:solidFill>
            </a:endParaRPr>
          </a:p>
        </p:txBody>
      </p:sp>
      <p:pic>
        <p:nvPicPr>
          <p:cNvPr id="11" name="Picture 2" descr="Resultado de imagem para text analytics icon">
            <a:extLst>
              <a:ext uri="{FF2B5EF4-FFF2-40B4-BE49-F238E27FC236}">
                <a16:creationId xmlns:a16="http://schemas.microsoft.com/office/drawing/2014/main" id="{646D7978-DB40-4EA2-A292-EDA40209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1" y="1575639"/>
            <a:ext cx="3435118" cy="34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5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1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Identificação de Idiomas</a:t>
            </a:r>
            <a:endParaRPr sz="1467"/>
          </a:p>
        </p:txBody>
      </p:sp>
      <p:sp>
        <p:nvSpPr>
          <p:cNvPr id="1143" name="Google Shape;1143;p121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21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Realiza a identificação automática do idioma com base no conteúdo do documento.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Calibri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Permite aplicar as regras de acordo com o idioma detectado (stopwords, stemming, sinônimos).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5" name="Google Shape;1145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21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21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action=DetectLanguage&amp;Text=Israelische Sicherheitskräfte haben bei einer gezielten Aktion im Gazastreifen einen Islamistenführer getötet. Die Armee rechnet nun mit mehrtägigen Auseinandersetzungen.</a:t>
            </a:r>
            <a:r>
              <a:rPr lang="pt-BR" sz="16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121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pPr>
              <a:lnSpc>
                <a:spcPct val="133333"/>
              </a:lnSpc>
            </a:pP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2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3333"/>
              </a:lnSpc>
            </a:pP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endParaRPr sz="12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0" name="Google Shape;1150;p121" descr="Imagem relaciona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8816" y="1622626"/>
            <a:ext cx="688597" cy="68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0301" y="3709297"/>
            <a:ext cx="3391967" cy="218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2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Sumários conceituais</a:t>
            </a:r>
            <a:endParaRPr sz="1467"/>
          </a:p>
        </p:txBody>
      </p:sp>
      <p:pic>
        <p:nvPicPr>
          <p:cNvPr id="1158" name="Google Shape;1158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22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22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action=query&amp;databasematch=g1&amp;print=fields&amp;printfields=DRECONTENT&amp;summary=concept&amp;characters=1500&amp;text=prisao em segunda instancia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122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pPr>
              <a:lnSpc>
                <a:spcPct val="133333"/>
              </a:lnSpc>
            </a:pP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"title"</a:t>
            </a: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2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"Rosa Weber dá segundo voto contra prisão após condenação em segunda instância"</a:t>
            </a: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3333"/>
              </a:lnSpc>
            </a:pP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"summary"</a:t>
            </a: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2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"Rosa Weber dá segundo voto contra prisão após condenação em segunda instância. Ainda faltam os votos dos ministros Luiz Fux, Cármen Lúcia, Ricardo Lewandowski, Gilmar Mendes, Celso de Mello e Dias Toffoli. “O dispositivo não abre campo a controvérsias semânticas.” \n\nPara Mello, a C..."</a:t>
            </a: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3333"/>
              </a:lnSpc>
            </a:pP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22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122"/>
          <p:cNvSpPr txBox="1"/>
          <p:nvPr/>
        </p:nvSpPr>
        <p:spPr>
          <a:xfrm>
            <a:off x="404647" y="1246851"/>
            <a:ext cx="2913200" cy="47704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Possibilita a criação de sumários conceituais, baseado nos tópicos mais relevantes do conteúdo ou mais relevantes aos termos de pesquisa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5" name="Google Shape;1165;p122" descr="Resultado de imagem para text summary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9854" y="1687748"/>
            <a:ext cx="663565" cy="66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23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Extração de conceitos</a:t>
            </a:r>
            <a:endParaRPr sz="1467"/>
          </a:p>
        </p:txBody>
      </p:sp>
      <p:pic>
        <p:nvPicPr>
          <p:cNvPr id="1172" name="Google Shape;1172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23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23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action=query&amp;querysummary=true&amp;text=psl&amp;responseformat=simplejson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23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867" b="1">
              <a:solidFill>
                <a:srgbClr val="20A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 b="1">
              <a:solidFill>
                <a:srgbClr val="20A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33333"/>
              </a:lnSpc>
            </a:pPr>
            <a:r>
              <a:rPr lang="pt-BR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"$"</a:t>
            </a: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2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"SUPREMO TRIBUNAL FEDERAL"</a:t>
            </a:r>
            <a:endParaRPr sz="12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3333"/>
              </a:lnSpc>
            </a:pPr>
            <a:r>
              <a:rPr lang="pt-BR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"$"</a:t>
            </a: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2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"Luís Roberto Barroso"</a:t>
            </a:r>
            <a:endParaRPr sz="12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3333"/>
              </a:lnSpc>
            </a:pPr>
            <a:r>
              <a:rPr lang="pt-BR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"$"</a:t>
            </a: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2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"ALEXANDRE DE MORAES"</a:t>
            </a:r>
            <a:endParaRPr sz="12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3333"/>
              </a:lnSpc>
            </a:pPr>
            <a:r>
              <a:rPr lang="pt-BR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"$"</a:t>
            </a: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2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"Aurélio Mello"</a:t>
            </a:r>
            <a:endParaRPr sz="12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3333"/>
              </a:lnSpc>
            </a:pPr>
            <a:r>
              <a:rPr lang="pt-BR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"$"</a:t>
            </a:r>
            <a:r>
              <a:rPr lang="pt-BR" sz="12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200">
                <a:solidFill>
                  <a:srgbClr val="0451A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"prisão após condenação"</a:t>
            </a:r>
            <a:endParaRPr sz="1200">
              <a:solidFill>
                <a:srgbClr val="0451A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33333"/>
              </a:lnSpc>
            </a:pPr>
            <a:endParaRPr sz="12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23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23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Apresenta dinamicamente, os termos mais relevantes de uma amostra de resultados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9" name="Google Shape;1179;p123" descr="Resultado de imagem para concepts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18230" y="1693759"/>
            <a:ext cx="501311" cy="50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24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Sugestão de conteúdo similar</a:t>
            </a:r>
            <a:endParaRPr sz="1467"/>
          </a:p>
        </p:txBody>
      </p:sp>
      <p:pic>
        <p:nvPicPr>
          <p:cNvPr id="1186" name="Google Shape;1186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24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24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2400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action=Suggest&amp;ID=140881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24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124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124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Apresenta sugestão de documentos com conteúdo conceitualmente similar a um documento ou conceito pesquisado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3" name="Google Shape;1193;p124" descr="Resultado de imagem para documents comparison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19785" y="1712159"/>
            <a:ext cx="662907" cy="66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2051" y="3721438"/>
            <a:ext cx="4168467" cy="216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25"/>
          <p:cNvSpPr txBox="1">
            <a:spLocks noGrp="1"/>
          </p:cNvSpPr>
          <p:nvPr>
            <p:ph type="title"/>
          </p:nvPr>
        </p:nvSpPr>
        <p:spPr>
          <a:xfrm>
            <a:off x="936275" y="292643"/>
            <a:ext cx="7219600" cy="46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Comparação de Documentos</a:t>
            </a:r>
            <a:endParaRPr sz="1467"/>
          </a:p>
        </p:txBody>
      </p:sp>
      <p:pic>
        <p:nvPicPr>
          <p:cNvPr id="1201" name="Google Shape;1201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7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25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4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25"/>
          <p:cNvSpPr txBox="1"/>
          <p:nvPr/>
        </p:nvSpPr>
        <p:spPr>
          <a:xfrm>
            <a:off x="3718257" y="1246851"/>
            <a:ext cx="8016000" cy="23084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Suggest&amp;Clusters=True&amp;Reference=https://g1.globo.com/economia/noticia/2019/10/22/reforma-da-previdencia-entenda-ponto-a-ponto-a-proposta-aprovada-em-2o-turno-no-senado.ghtml&amp;matchreference=https://g1.globo.com/politica/noticia/2019/10/23/senado-conclui-votacao-da-reforma-da-previdencia-texto-segue-para-promulgacao.ghtml&amp;responseformat=simplejson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25"/>
          <p:cNvSpPr txBox="1"/>
          <p:nvPr/>
        </p:nvSpPr>
        <p:spPr>
          <a:xfrm>
            <a:off x="3718257" y="3648479"/>
            <a:ext cx="8016000" cy="23084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25"/>
          <p:cNvSpPr txBox="1"/>
          <p:nvPr/>
        </p:nvSpPr>
        <p:spPr>
          <a:xfrm>
            <a:off x="1240221" y="1944415"/>
            <a:ext cx="456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25"/>
          <p:cNvSpPr txBox="1"/>
          <p:nvPr/>
        </p:nvSpPr>
        <p:spPr>
          <a:xfrm>
            <a:off x="404647" y="1246851"/>
            <a:ext cx="2913200" cy="47704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Possibilita analisar a similaridade conceitual de dois ou mais conteúdos, através da análise de extração e análise de termos e conceitos.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8" name="Google Shape;1208;p125" descr="Resultado de imagem para documents comparison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19785" y="1712159"/>
            <a:ext cx="662907" cy="66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3752" y="3780683"/>
            <a:ext cx="4025033" cy="204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26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Nuvem de termos</a:t>
            </a:r>
            <a:endParaRPr sz="1467"/>
          </a:p>
        </p:txBody>
      </p:sp>
      <p:pic>
        <p:nvPicPr>
          <p:cNvPr id="1216" name="Google Shape;1216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26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26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action=TermGetBest&amp;stemming=false&amp;MinDocOccs=100&amp;ShowQueryWeights=True&amp;ID=140881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26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126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26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Permite gerar dinamicamente o agrupamento com os termos mais relevantes do conteúdo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3" name="Google Shape;1223;p126" descr="Resultado de imagem para text cloud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2961" y="1657031"/>
            <a:ext cx="706160" cy="70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7868" y="3749867"/>
            <a:ext cx="3096833" cy="210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7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Auto-complete</a:t>
            </a:r>
            <a:endParaRPr sz="1467"/>
          </a:p>
        </p:txBody>
      </p:sp>
      <p:pic>
        <p:nvPicPr>
          <p:cNvPr id="1231" name="Google Shape;1231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27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1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27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24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action=TermExpand&amp;Expansion=wild&amp;Stemming=False&amp;Text=inst</a:t>
            </a:r>
            <a:endParaRPr sz="24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24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27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27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27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24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Oferece mecanismos de sugestão de termos durante a digitação, com base no conteúdo e idioma identificado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8" name="Google Shape;1238;p127" descr="Resultado de imagem para autocomplete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1632" y="1611817"/>
            <a:ext cx="790805" cy="73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751" y="3760881"/>
            <a:ext cx="2851067" cy="20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8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Informações sobre atributos</a:t>
            </a:r>
            <a:endParaRPr sz="1467"/>
          </a:p>
        </p:txBody>
      </p:sp>
      <p:pic>
        <p:nvPicPr>
          <p:cNvPr id="1246" name="Google Shape;1246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28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28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action=GetTagValues&amp;FieldName=TIPO_CONTEUDO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28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28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28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Possibilita listar todos os atributos dos documentos e os valores possíveis para os mesmos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3" name="Google Shape;1253;p128" descr="Resultado de imagem para data field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6774" y="1626625"/>
            <a:ext cx="574769" cy="574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9212" y="3766846"/>
            <a:ext cx="3654133" cy="207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9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Correção de termos</a:t>
            </a:r>
            <a:endParaRPr sz="1467"/>
          </a:p>
        </p:txBody>
      </p:sp>
      <p:pic>
        <p:nvPicPr>
          <p:cNvPr id="1261" name="Google Shape;1261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29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29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24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action=query&amp;spellcheck=true&amp;text=jardik notanico</a:t>
            </a:r>
            <a:endParaRPr sz="24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24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129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29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29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Char char="•"/>
            </a:pPr>
            <a:r>
              <a:rPr lang="pt-BR" sz="24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Fornece mecanismo de correção ortográfico, com base nas regras do idioma, tanto durante a digitação do termo quanto na pesquisa realizada</a:t>
            </a:r>
            <a:endParaRPr sz="24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/>
            <a:endParaRPr sz="24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8" name="Google Shape;1268;p129" descr="Resultado de imagem para orthography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85245" y="1687749"/>
            <a:ext cx="574767" cy="57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4284" y="4034267"/>
            <a:ext cx="4064000" cy="1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D85661-22E5-48D8-B7C5-D661C4A5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770208"/>
              </p:ext>
            </p:extLst>
          </p:nvPr>
        </p:nvGraphicFramePr>
        <p:xfrm>
          <a:off x="1096413" y="1453191"/>
          <a:ext cx="9413249" cy="38345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365">
                  <a:extLst>
                    <a:ext uri="{9D8B030D-6E8A-4147-A177-3AD203B41FA5}">
                      <a16:colId xmlns:a16="http://schemas.microsoft.com/office/drawing/2014/main" val="929796528"/>
                    </a:ext>
                  </a:extLst>
                </a:gridCol>
                <a:gridCol w="3909442">
                  <a:extLst>
                    <a:ext uri="{9D8B030D-6E8A-4147-A177-3AD203B41FA5}">
                      <a16:colId xmlns:a16="http://schemas.microsoft.com/office/drawing/2014/main" val="3835656280"/>
                    </a:ext>
                  </a:extLst>
                </a:gridCol>
                <a:gridCol w="3909442">
                  <a:extLst>
                    <a:ext uri="{9D8B030D-6E8A-4147-A177-3AD203B41FA5}">
                      <a16:colId xmlns:a16="http://schemas.microsoft.com/office/drawing/2014/main" val="3823525515"/>
                    </a:ext>
                  </a:extLst>
                </a:gridCol>
              </a:tblGrid>
              <a:tr h="5476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Data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Tópico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146135"/>
                  </a:ext>
                </a:extLst>
              </a:tr>
              <a:tr h="5476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12/11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pt-B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Arquitetura IDOL Server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Rodrigo Tomaz</a:t>
                      </a:r>
                      <a:endParaRPr lang="en-US" sz="18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950337"/>
                  </a:ext>
                </a:extLst>
              </a:tr>
              <a:tr h="5476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12/11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pt-B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Laboratório APIs NLP &amp; Text Analytics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191179"/>
                  </a:ext>
                </a:extLst>
              </a:tr>
              <a:tr h="5476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12/11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pt-B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Instalação IDOL Server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603800"/>
                  </a:ext>
                </a:extLst>
              </a:tr>
              <a:tr h="5476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13/11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pt-B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Arquitetura IDOL Media Server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Erick Delgado</a:t>
                      </a:r>
                      <a:endParaRPr lang="en-US" sz="18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460591"/>
                  </a:ext>
                </a:extLst>
              </a:tr>
              <a:tr h="5476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13/11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pt-B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Instalação IDOL Media Server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41555"/>
                  </a:ext>
                </a:extLst>
              </a:tr>
              <a:tr h="5476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13/11 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pt-B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Laboratório APIs </a:t>
                      </a:r>
                      <a:r>
                        <a:rPr lang="pt-BR" sz="180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</a:t>
                      </a:r>
                      <a:r>
                        <a:rPr lang="pt-BR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Visual </a:t>
                      </a:r>
                      <a:r>
                        <a:rPr lang="pt-BR" sz="180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Analytics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317541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167BBFA-6FF5-421B-8AC6-8074406B9E58}"/>
              </a:ext>
            </a:extLst>
          </p:cNvPr>
          <p:cNvSpPr txBox="1">
            <a:spLocks/>
          </p:cNvSpPr>
          <p:nvPr/>
        </p:nvSpPr>
        <p:spPr>
          <a:xfrm>
            <a:off x="761756" y="433004"/>
            <a:ext cx="6737628" cy="6208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dirty="0">
                <a:solidFill>
                  <a:prstClr val="white"/>
                </a:solidFill>
              </a:rPr>
              <a:t>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B6011-D74C-4AFB-90CC-A542D252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16" y="6329201"/>
            <a:ext cx="1802841" cy="369332"/>
          </a:xfrm>
          <a:prstGeom prst="rect">
            <a:avLst/>
          </a:prstGeom>
        </p:spPr>
      </p:pic>
      <p:pic>
        <p:nvPicPr>
          <p:cNvPr id="9" name="Picture 2" descr="Imagem relacionada">
            <a:extLst>
              <a:ext uri="{FF2B5EF4-FFF2-40B4-BE49-F238E27FC236}">
                <a16:creationId xmlns:a16="http://schemas.microsoft.com/office/drawing/2014/main" id="{FF7D4204-D7DC-4239-B1DA-9D2584BF5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37" y="179872"/>
            <a:ext cx="1092503" cy="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A51A7D-5DB2-4AF5-8656-76BCAF54F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811" y="6113863"/>
            <a:ext cx="1471476" cy="5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3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0"/>
          <p:cNvSpPr txBox="1">
            <a:spLocks noGrp="1"/>
          </p:cNvSpPr>
          <p:nvPr>
            <p:ph type="title"/>
          </p:nvPr>
        </p:nvSpPr>
        <p:spPr>
          <a:xfrm>
            <a:off x="936275" y="292643"/>
            <a:ext cx="8329645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Categorização/Classificação de documentos</a:t>
            </a:r>
            <a:endParaRPr sz="1467"/>
          </a:p>
        </p:txBody>
      </p:sp>
      <p:pic>
        <p:nvPicPr>
          <p:cNvPr id="1276" name="Google Shape;1276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30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30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action=CategoryCreate&amp;Category=Economia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130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130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30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06390">
              <a:buClr>
                <a:srgbClr val="636363"/>
              </a:buClr>
              <a:buSzPts val="1200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Permite realizar a criação de taxonomias e classificação automática do conteúdo, a partir de conceitos presentes em texto não estruturado.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3" name="Google Shape;1283;p130" descr="Resultado de imagem para classify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0226" y="1669478"/>
            <a:ext cx="593036" cy="59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7218" y="3823133"/>
            <a:ext cx="3658133" cy="19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31"/>
          <p:cNvSpPr txBox="1">
            <a:spLocks noGrp="1"/>
          </p:cNvSpPr>
          <p:nvPr>
            <p:ph type="title"/>
          </p:nvPr>
        </p:nvSpPr>
        <p:spPr>
          <a:xfrm>
            <a:off x="936275" y="292643"/>
            <a:ext cx="8329600" cy="46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Clustering</a:t>
            </a:r>
            <a:endParaRPr sz="1467"/>
          </a:p>
        </p:txBody>
      </p:sp>
      <p:pic>
        <p:nvPicPr>
          <p:cNvPr id="1291" name="Google Shape;1291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7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31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4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31"/>
          <p:cNvSpPr txBox="1"/>
          <p:nvPr/>
        </p:nvSpPr>
        <p:spPr>
          <a:xfrm>
            <a:off x="3718257" y="1246851"/>
            <a:ext cx="8016000" cy="23084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action=ClusterCluster&amp;SourceJobName=Job_DEMO1&amp;TargetJobName=Job_DEMO_Target&amp;DoMapping=True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31"/>
          <p:cNvSpPr txBox="1"/>
          <p:nvPr/>
        </p:nvSpPr>
        <p:spPr>
          <a:xfrm>
            <a:off x="3718257" y="3648479"/>
            <a:ext cx="8016000" cy="23084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31"/>
          <p:cNvSpPr txBox="1"/>
          <p:nvPr/>
        </p:nvSpPr>
        <p:spPr>
          <a:xfrm>
            <a:off x="1240221" y="1944415"/>
            <a:ext cx="456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31"/>
          <p:cNvSpPr txBox="1"/>
          <p:nvPr/>
        </p:nvSpPr>
        <p:spPr>
          <a:xfrm>
            <a:off x="404647" y="1246851"/>
            <a:ext cx="2913200" cy="47704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06390">
              <a:buClr>
                <a:srgbClr val="636363"/>
              </a:buClr>
              <a:buSzPts val="1200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Agrupamento automático de informações existentes em grandes repositórios de informações não estruturadas.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8" name="Google Shape;1298;p131" descr="Resultado de imagem para classify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0226" y="1669478"/>
            <a:ext cx="593036" cy="59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8979" y="3771329"/>
            <a:ext cx="4134567" cy="206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32"/>
          <p:cNvSpPr txBox="1">
            <a:spLocks noGrp="1"/>
          </p:cNvSpPr>
          <p:nvPr>
            <p:ph type="title"/>
          </p:nvPr>
        </p:nvSpPr>
        <p:spPr>
          <a:xfrm>
            <a:off x="936275" y="292643"/>
            <a:ext cx="8329645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Extração de Entidades</a:t>
            </a:r>
            <a:endParaRPr sz="1467"/>
          </a:p>
        </p:txBody>
      </p:sp>
      <p:pic>
        <p:nvPicPr>
          <p:cNvPr id="1306" name="Google Shape;1306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32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32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06390">
              <a:lnSpc>
                <a:spcPct val="115000"/>
              </a:lnSpc>
              <a:buClr>
                <a:srgbClr val="636363"/>
              </a:buClr>
              <a:buSzPts val="1200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action=EduceFromText&amp;Text=Senado conclui votação da reforma da Previdência; texto segue para promulgação Plenário já havia aprovado texto-base da PEC nesta terça-feira (22). 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/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32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32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132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Possibilita a extração de entidades (termos, strings, valores, etc) a partir de informação não estruturada, utilizando dicionários (gramáticas).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O IDOL oferece múltiplas gramáticas e permite também a criação de gramáticas personalizadas.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3" name="Google Shape;1313;p132" descr="Imagem relaciona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4533" y="1730042"/>
            <a:ext cx="533336" cy="53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4434" y="3707035"/>
            <a:ext cx="2963700" cy="21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33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Gerenciamento de Usuários</a:t>
            </a:r>
            <a:endParaRPr sz="1467"/>
          </a:p>
        </p:txBody>
      </p:sp>
      <p:pic>
        <p:nvPicPr>
          <p:cNvPr id="1321" name="Google Shape;1321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33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33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action=UserAdd&amp;UserName=rodrigo&amp;Password=123456&amp;FieldSetor=Compras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33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33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133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Possibilita a criação e importação de usuários de repositórios existentes, possibilitando uma experiência personalizada (agentes de pesquisa, perfis de uso, envio de alertas, descoberta de informações)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8" name="Google Shape;1328;p133" descr="Resultado de imagem para users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0053" y="1571651"/>
            <a:ext cx="745527" cy="74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1768" y="3809433"/>
            <a:ext cx="3689033" cy="19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34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Agentes de Pesquisa</a:t>
            </a:r>
            <a:endParaRPr sz="1467"/>
          </a:p>
        </p:txBody>
      </p:sp>
      <p:pic>
        <p:nvPicPr>
          <p:cNvPr id="1336" name="Google Shape;1336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34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34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action=AgentAdd&amp;UserName=rodrigo&amp;AgentName=ECONOMIA&amp;responseformat=simplejson&amp;Training=mega leilao pre sal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134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34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34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Possibilita ao usuário cadastrar tópicos de interesse, para descobrir e monitorar informações relevantes ao seu interesse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3" name="Google Shape;1343;p134" descr="Resultado de imagem para search user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86877" y="1666399"/>
            <a:ext cx="534995" cy="53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1065" y="3708581"/>
            <a:ext cx="3470433" cy="2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35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Profiles</a:t>
            </a:r>
            <a:endParaRPr sz="1467"/>
          </a:p>
        </p:txBody>
      </p:sp>
      <p:pic>
        <p:nvPicPr>
          <p:cNvPr id="1351" name="Google Shape;1351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35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35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action=ProfileUser&amp;UserName=rodrigo&amp;responseformat=simplejson&amp;Document=64308+146733+144227+144178+143864+143578+136678+136472+136471+135749&amp;Mode=ID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135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135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135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Criação de perfis com base na experiência de uso, para recomendação de conteúdo, criação de alertas, descobertas de usuários especialistas, etc.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8" name="Google Shape;1358;p135" descr="Resultado de imagem para profile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3715" y="1666400"/>
            <a:ext cx="534995" cy="53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1901" y="3815900"/>
            <a:ext cx="3188767" cy="197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36"/>
          <p:cNvSpPr txBox="1">
            <a:spLocks noGrp="1"/>
          </p:cNvSpPr>
          <p:nvPr>
            <p:ph type="title"/>
          </p:nvPr>
        </p:nvSpPr>
        <p:spPr>
          <a:xfrm>
            <a:off x="936276" y="292643"/>
            <a:ext cx="7219753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Alertas de Conteúdo</a:t>
            </a:r>
            <a:endParaRPr sz="1467"/>
          </a:p>
        </p:txBody>
      </p:sp>
      <p:pic>
        <p:nvPicPr>
          <p:cNvPr id="1366" name="Google Shape;1366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136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1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36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N/A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36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36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136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Envio de notificações aos usuários com a informação de novo conteúdo disponível, com base nos agentes criados pelo usuário.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3" name="Google Shape;1373;p136" descr="Imagem relaciona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48084" y="1625015"/>
            <a:ext cx="637499" cy="63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6334" y="3763685"/>
            <a:ext cx="3439900" cy="20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7"/>
          <p:cNvSpPr txBox="1">
            <a:spLocks noGrp="1"/>
          </p:cNvSpPr>
          <p:nvPr>
            <p:ph type="title"/>
          </p:nvPr>
        </p:nvSpPr>
        <p:spPr>
          <a:xfrm>
            <a:off x="936275" y="292643"/>
            <a:ext cx="8329645" cy="4616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pt-BR" sz="3200"/>
              <a:t>Visualização de Conteúdo</a:t>
            </a:r>
            <a:endParaRPr sz="1467"/>
          </a:p>
        </p:txBody>
      </p:sp>
      <p:pic>
        <p:nvPicPr>
          <p:cNvPr id="1381" name="Google Shape;1381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5579" y="6318307"/>
            <a:ext cx="1422876" cy="4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137" descr="Imagem relacion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11777" y="227318"/>
            <a:ext cx="822537" cy="65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15" y="6318307"/>
            <a:ext cx="203835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7"/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Exemplo Chamada ACI API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action=View&amp;NoACI=True&amp;Reference=/home/rodrigo/IDOL_12.3.0/lista_material_JP_REV1.xlsx</a:t>
            </a: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600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37"/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endParaRPr sz="1467"/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137"/>
          <p:cNvSpPr txBox="1"/>
          <p:nvPr/>
        </p:nvSpPr>
        <p:spPr>
          <a:xfrm>
            <a:off x="1240222" y="1944415"/>
            <a:ext cx="45719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467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137"/>
          <p:cNvSpPr txBox="1"/>
          <p:nvPr/>
        </p:nvSpPr>
        <p:spPr>
          <a:xfrm>
            <a:off x="404647" y="1246852"/>
            <a:ext cx="2913319" cy="477053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t-BR" sz="1867" b="1">
                <a:solidFill>
                  <a:srgbClr val="20A394"/>
                </a:solidFill>
                <a:latin typeface="Calibri"/>
                <a:ea typeface="Calibri"/>
                <a:cs typeface="Calibri"/>
                <a:sym typeface="Calibri"/>
              </a:rPr>
              <a:t>Descrição da Função</a:t>
            </a:r>
            <a:endParaRPr sz="1467"/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287859">
              <a:buClr>
                <a:srgbClr val="636363"/>
              </a:buClr>
              <a:buSzPts val="1200"/>
              <a:buFont typeface="Arial"/>
              <a:buChar char="•"/>
            </a:pPr>
            <a:r>
              <a:rPr lang="pt-BR" sz="1600">
                <a:solidFill>
                  <a:srgbClr val="636363"/>
                </a:solidFill>
                <a:latin typeface="Calibri"/>
                <a:ea typeface="Calibri"/>
                <a:cs typeface="Calibri"/>
                <a:sym typeface="Calibri"/>
              </a:rPr>
              <a:t>Possibilita a pré-visualização de conteúdo, sem a necessidade de abertura do arquivo original ou instalação de aplicativos para visualização</a:t>
            </a: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7859" indent="-169329">
              <a:buClr>
                <a:schemeClr val="dk1"/>
              </a:buClr>
              <a:buSzPts val="1400"/>
            </a:pPr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solidFill>
                <a:srgbClr val="6363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8" name="Google Shape;1388;p137" descr="Imagem relacionad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59365" y="1603691"/>
            <a:ext cx="681447" cy="68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6985" y="3686613"/>
            <a:ext cx="4258601" cy="2232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C047-38EC-4674-962A-3BCAC478F9CD}"/>
              </a:ext>
            </a:extLst>
          </p:cNvPr>
          <p:cNvSpPr txBox="1">
            <a:spLocks/>
          </p:cNvSpPr>
          <p:nvPr/>
        </p:nvSpPr>
        <p:spPr>
          <a:xfrm>
            <a:off x="3681671" y="2447323"/>
            <a:ext cx="5331700" cy="2742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8000" dirty="0">
                <a:solidFill>
                  <a:prstClr val="white"/>
                </a:solidFill>
              </a:rPr>
              <a:t>IDOL Server</a:t>
            </a:r>
            <a:endParaRPr lang="pt-BR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r>
              <a:rPr lang="pt-BR" b="0" dirty="0">
                <a:solidFill>
                  <a:schemeClr val="bg1"/>
                </a:solidFill>
              </a:rPr>
              <a:t>NLP &amp; Text Analytics</a:t>
            </a:r>
          </a:p>
          <a:p>
            <a:pPr>
              <a:lnSpc>
                <a:spcPct val="80000"/>
              </a:lnSpc>
            </a:pPr>
            <a:endParaRPr lang="pt-BR" b="0" dirty="0">
              <a:solidFill>
                <a:schemeClr val="bg1"/>
              </a:solidFill>
            </a:endParaRPr>
          </a:p>
          <a:p>
            <a:pPr algn="r">
              <a:lnSpc>
                <a:spcPct val="80000"/>
              </a:lnSpc>
            </a:pPr>
            <a:r>
              <a:rPr lang="pt-BR" sz="4000" dirty="0">
                <a:solidFill>
                  <a:schemeClr val="bg1"/>
                </a:solidFill>
              </a:rPr>
              <a:t>Instalação</a:t>
            </a:r>
            <a:endParaRPr lang="pt-BR" sz="4000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endParaRPr lang="pt-BR" b="0" dirty="0">
              <a:solidFill>
                <a:prstClr val="white"/>
              </a:solidFill>
            </a:endParaRPr>
          </a:p>
        </p:txBody>
      </p:sp>
      <p:pic>
        <p:nvPicPr>
          <p:cNvPr id="3" name="Picture 2" descr="Resultado de imagem para text analytics icon">
            <a:extLst>
              <a:ext uri="{FF2B5EF4-FFF2-40B4-BE49-F238E27FC236}">
                <a16:creationId xmlns:a16="http://schemas.microsoft.com/office/drawing/2014/main" id="{DFAF508B-4E0F-4FCA-98EC-E619C957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1" y="1575639"/>
            <a:ext cx="3435118" cy="34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3DC05FF5-B8FA-4389-AC11-6639F5722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37" y="179872"/>
            <a:ext cx="1092503" cy="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CA26F-E400-4580-BE38-AA6812E8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379" y="5997163"/>
            <a:ext cx="1657350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DC6D5-2015-4124-B878-F768867E2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71" y="6271307"/>
            <a:ext cx="1876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7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32964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Portal Micro Focus – Instalador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EC042-8EEE-4BBF-9450-E0CE8D326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13" y="814097"/>
            <a:ext cx="10141527" cy="54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3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D693CA-CE54-498C-99D1-9872C44B5067}"/>
              </a:ext>
            </a:extLst>
          </p:cNvPr>
          <p:cNvSpPr txBox="1">
            <a:spLocks/>
          </p:cNvSpPr>
          <p:nvPr/>
        </p:nvSpPr>
        <p:spPr>
          <a:xfrm>
            <a:off x="3681671" y="2447323"/>
            <a:ext cx="7456878" cy="1963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8000" dirty="0">
                <a:solidFill>
                  <a:prstClr val="white"/>
                </a:solidFill>
              </a:rPr>
              <a:t>IDOL Server</a:t>
            </a:r>
            <a:endParaRPr lang="pt-BR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r>
              <a:rPr lang="pt-BR" b="0" dirty="0">
                <a:solidFill>
                  <a:schemeClr val="bg1"/>
                </a:solidFill>
              </a:rPr>
              <a:t>NLP &amp; Text Analytics</a:t>
            </a:r>
            <a:endParaRPr lang="pt-BR" b="0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1849F-98C0-4246-A2E4-A08C509F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16" y="6329201"/>
            <a:ext cx="1802841" cy="369332"/>
          </a:xfrm>
          <a:prstGeom prst="rect">
            <a:avLst/>
          </a:prstGeom>
        </p:spPr>
      </p:pic>
      <p:pic>
        <p:nvPicPr>
          <p:cNvPr id="9" name="Picture 2" descr="Imagem relacionada">
            <a:extLst>
              <a:ext uri="{FF2B5EF4-FFF2-40B4-BE49-F238E27FC236}">
                <a16:creationId xmlns:a16="http://schemas.microsoft.com/office/drawing/2014/main" id="{0B6E1F41-1985-4764-A817-E46C3AA5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37" y="179872"/>
            <a:ext cx="1092503" cy="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14A9F-8CC5-4716-8817-B1B51A89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811" y="6113863"/>
            <a:ext cx="1471476" cy="571279"/>
          </a:xfrm>
          <a:prstGeom prst="rect">
            <a:avLst/>
          </a:prstGeom>
        </p:spPr>
      </p:pic>
      <p:pic>
        <p:nvPicPr>
          <p:cNvPr id="8194" name="Picture 2" descr="Resultado de imagem para text analytics icon">
            <a:extLst>
              <a:ext uri="{FF2B5EF4-FFF2-40B4-BE49-F238E27FC236}">
                <a16:creationId xmlns:a16="http://schemas.microsoft.com/office/drawing/2014/main" id="{6F713250-9A07-451E-A96B-885FF8A44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1" y="1575639"/>
            <a:ext cx="3435118" cy="34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64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32964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Instalação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BBB77C-5A3A-4F91-9376-A754991EE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64" y="1088383"/>
            <a:ext cx="74676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32964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IDOL Admin /Site 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1D2FC6-E93F-47D4-8898-02000F21E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952" y="980032"/>
            <a:ext cx="7264968" cy="48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D693CA-CE54-498C-99D1-9872C44B5067}"/>
              </a:ext>
            </a:extLst>
          </p:cNvPr>
          <p:cNvSpPr txBox="1">
            <a:spLocks/>
          </p:cNvSpPr>
          <p:nvPr/>
        </p:nvSpPr>
        <p:spPr>
          <a:xfrm>
            <a:off x="3681670" y="1889183"/>
            <a:ext cx="8144569" cy="19633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8000" dirty="0">
                <a:solidFill>
                  <a:prstClr val="white"/>
                </a:solidFill>
              </a:rPr>
              <a:t>IDOL Media Server</a:t>
            </a:r>
            <a:endParaRPr lang="pt-BR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r>
              <a:rPr lang="pt-BR" b="0" dirty="0">
                <a:solidFill>
                  <a:schemeClr val="bg1"/>
                </a:solidFill>
              </a:rPr>
              <a:t>Audio &amp; Visual Analytics</a:t>
            </a:r>
            <a:endParaRPr lang="pt-BR" b="0" dirty="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1849F-98C0-4246-A2E4-A08C509F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69" y="6329201"/>
            <a:ext cx="1802841" cy="369332"/>
          </a:xfrm>
          <a:prstGeom prst="rect">
            <a:avLst/>
          </a:prstGeom>
        </p:spPr>
      </p:pic>
      <p:pic>
        <p:nvPicPr>
          <p:cNvPr id="9" name="Picture 2" descr="Imagem relacionada">
            <a:extLst>
              <a:ext uri="{FF2B5EF4-FFF2-40B4-BE49-F238E27FC236}">
                <a16:creationId xmlns:a16="http://schemas.microsoft.com/office/drawing/2014/main" id="{0B6E1F41-1985-4764-A817-E46C3AA5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37" y="179872"/>
            <a:ext cx="1092503" cy="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14A9F-8CC5-4716-8817-B1B51A89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2811" y="6113863"/>
            <a:ext cx="1471476" cy="571279"/>
          </a:xfrm>
          <a:prstGeom prst="rect">
            <a:avLst/>
          </a:prstGeom>
        </p:spPr>
      </p:pic>
      <p:pic>
        <p:nvPicPr>
          <p:cNvPr id="40962" name="Picture 2" descr="Resultado de imagem para speech analytics icon">
            <a:extLst>
              <a:ext uri="{FF2B5EF4-FFF2-40B4-BE49-F238E27FC236}">
                <a16:creationId xmlns:a16="http://schemas.microsoft.com/office/drawing/2014/main" id="{B5AD4739-B748-4953-B888-85AE863A6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3" y="1591491"/>
            <a:ext cx="3058886" cy="30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23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Arquitetura do IDOL Media Server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D78047-74D9-44B4-82B2-64818A9B5F81}"/>
              </a:ext>
            </a:extLst>
          </p:cNvPr>
          <p:cNvSpPr txBox="1"/>
          <p:nvPr/>
        </p:nvSpPr>
        <p:spPr>
          <a:xfrm>
            <a:off x="412949" y="1172263"/>
            <a:ext cx="2173184" cy="98488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Ingest Engines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Image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Video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...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C1905-7ED1-4256-AE34-4C1ED6446ECC}"/>
              </a:ext>
            </a:extLst>
          </p:cNvPr>
          <p:cNvSpPr txBox="1"/>
          <p:nvPr/>
        </p:nvSpPr>
        <p:spPr>
          <a:xfrm>
            <a:off x="412949" y="2314323"/>
            <a:ext cx="2173184" cy="141577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Analysis Engines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Face Analysis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Image Analysis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Audio Analysis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OCR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...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2BE624-9FB3-456A-A09F-E84675B9A7EC}"/>
              </a:ext>
            </a:extLst>
          </p:cNvPr>
          <p:cNvSpPr txBox="1"/>
          <p:nvPr/>
        </p:nvSpPr>
        <p:spPr>
          <a:xfrm>
            <a:off x="412949" y="3902774"/>
            <a:ext cx="2173184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Encoding Engines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Image Encoder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MPEG Encoder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err="1"/>
              <a:t>RollingBuffer</a:t>
            </a:r>
            <a:endParaRPr lang="en-US" sz="1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….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CF81D0-9868-4885-905D-A53539992FDF}"/>
              </a:ext>
            </a:extLst>
          </p:cNvPr>
          <p:cNvSpPr txBox="1"/>
          <p:nvPr/>
        </p:nvSpPr>
        <p:spPr>
          <a:xfrm>
            <a:off x="3037395" y="1172263"/>
            <a:ext cx="2790702" cy="144655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Event stream processing (ESP) Engines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Filter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Combine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And / Or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….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A0968D-87E0-4658-9589-A12D4BB942D5}"/>
              </a:ext>
            </a:extLst>
          </p:cNvPr>
          <p:cNvSpPr txBox="1"/>
          <p:nvPr/>
        </p:nvSpPr>
        <p:spPr>
          <a:xfrm>
            <a:off x="3032446" y="2737729"/>
            <a:ext cx="2790702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Transform Engines</a:t>
            </a:r>
            <a:endParaRPr lang="en-US" sz="14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Crop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Rotate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Blur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...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256E4E-2D37-4E60-99E0-0C32EB39B408}"/>
              </a:ext>
            </a:extLst>
          </p:cNvPr>
          <p:cNvSpPr txBox="1"/>
          <p:nvPr/>
        </p:nvSpPr>
        <p:spPr>
          <a:xfrm>
            <a:off x="3032446" y="4044105"/>
            <a:ext cx="2790702" cy="163121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Output Engines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HTTP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IDOL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ODBC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Post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Response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XML</a:t>
            </a: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933B98-814D-4DA5-B5E7-363966BC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05" y="777963"/>
            <a:ext cx="5262038" cy="5802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E7B628-1478-47E0-9985-8BFD07947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4" name="Picture 2" descr="Imagem relacionada">
            <a:extLst>
              <a:ext uri="{FF2B5EF4-FFF2-40B4-BE49-F238E27FC236}">
                <a16:creationId xmlns:a16="http://schemas.microsoft.com/office/drawing/2014/main" id="{45723EDA-12F7-4808-B8DC-8B10AEB9C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DB9285-BB41-4CC5-8253-1FDD06C143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IDOL Media Server </a:t>
            </a:r>
            <a:r>
              <a:rPr lang="en-US" dirty="0"/>
              <a:t>Sessions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554B1-C646-4D8A-A2B9-2F180A1CB03A}"/>
              </a:ext>
            </a:extLst>
          </p:cNvPr>
          <p:cNvSpPr txBox="1"/>
          <p:nvPr/>
        </p:nvSpPr>
        <p:spPr>
          <a:xfrm>
            <a:off x="404647" y="1246851"/>
            <a:ext cx="4524404" cy="510909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Sessões de Processamento</a:t>
            </a:r>
          </a:p>
          <a:p>
            <a:endParaRPr lang="pt-BR" dirty="0">
              <a:solidFill>
                <a:srgbClr val="636363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Para chamar o API do IDOL Media Server (HTTP REST) para iniciar o processamento, é necessário criar uma Sessão de Processamento </a:t>
            </a:r>
            <a:r>
              <a:rPr lang="pt-BR" sz="1600" b="1" dirty="0">
                <a:solidFill>
                  <a:srgbClr val="636363"/>
                </a:solidFill>
              </a:rPr>
              <a:t>SESSION.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As sessões podem ser invocadas de forma</a:t>
            </a:r>
            <a:r>
              <a:rPr lang="pt-BR" sz="1600" b="1" dirty="0">
                <a:solidFill>
                  <a:srgbClr val="636363"/>
                </a:solidFill>
              </a:rPr>
              <a:t> SINCRONA </a:t>
            </a:r>
            <a:r>
              <a:rPr lang="pt-BR" sz="1600" dirty="0">
                <a:solidFill>
                  <a:srgbClr val="636363"/>
                </a:solidFill>
              </a:rPr>
              <a:t>ou </a:t>
            </a:r>
            <a:r>
              <a:rPr lang="pt-BR" sz="1600" b="1" dirty="0">
                <a:solidFill>
                  <a:srgbClr val="636363"/>
                </a:solidFill>
              </a:rPr>
              <a:t>ASSINCRONA. </a:t>
            </a:r>
            <a:r>
              <a:rPr lang="pt-BR" sz="1600" dirty="0">
                <a:solidFill>
                  <a:srgbClr val="636363"/>
                </a:solidFill>
              </a:rPr>
              <a:t>Para iniciar uma sessão, primeiro é necessário criar uma configuração </a:t>
            </a:r>
            <a:r>
              <a:rPr lang="pt-BR" sz="1600" b="1" dirty="0">
                <a:solidFill>
                  <a:srgbClr val="636363"/>
                </a:solidFill>
              </a:rPr>
              <a:t>CONFIGURATION</a:t>
            </a:r>
            <a:r>
              <a:rPr lang="pt-BR" sz="1600" dirty="0">
                <a:solidFill>
                  <a:srgbClr val="636363"/>
                </a:solidFill>
              </a:rPr>
              <a:t> que será passada para a sessão. A Configuração é o que define quais analíticos, as regras e em que sequência elas devem ser usadas durante o processamento do conteúdo multimídia. Dessa forma, várias análises podem ser aplicadas na mesma chamada da API do IDOL para o mesmo áudio, vídeo ou imagem. A resposta da API REST no formato JSON incluirá o resultado de todas as análises e metadados adicionais, como horário e identificadores.</a:t>
            </a:r>
          </a:p>
          <a:p>
            <a:endParaRPr lang="en-US" dirty="0">
              <a:solidFill>
                <a:srgbClr val="63636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D710C-A6B4-41DD-A416-77CBCC50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562" y="838704"/>
            <a:ext cx="5898932" cy="59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IDOL Media Server Channels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7DC3D1-1CBC-4353-ABEC-A3615E682D84}"/>
              </a:ext>
            </a:extLst>
          </p:cNvPr>
          <p:cNvSpPr/>
          <p:nvPr/>
        </p:nvSpPr>
        <p:spPr>
          <a:xfrm>
            <a:off x="200868" y="885347"/>
            <a:ext cx="5633875" cy="545816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1600" b="1" dirty="0">
                <a:solidFill>
                  <a:schemeClr val="tx2"/>
                </a:solidFill>
              </a:rPr>
              <a:t>Channels para processamento simultâneo</a:t>
            </a:r>
          </a:p>
          <a:p>
            <a:pPr algn="just"/>
            <a:endParaRPr lang="pt-BR" sz="1300" dirty="0">
              <a:solidFill>
                <a:schemeClr val="tx1"/>
              </a:solidFill>
            </a:endParaRPr>
          </a:p>
          <a:p>
            <a:pPr algn="just"/>
            <a:r>
              <a:rPr lang="pt-BR" sz="1400" dirty="0">
                <a:solidFill>
                  <a:schemeClr val="tx1"/>
                </a:solidFill>
              </a:rPr>
              <a:t>Um Canal (</a:t>
            </a:r>
            <a:r>
              <a:rPr lang="pt-BR" sz="1400" b="1" dirty="0">
                <a:solidFill>
                  <a:schemeClr val="tx1"/>
                </a:solidFill>
              </a:rPr>
              <a:t>CHANNEL</a:t>
            </a:r>
            <a:r>
              <a:rPr lang="pt-BR" sz="1400" dirty="0">
                <a:solidFill>
                  <a:schemeClr val="tx1"/>
                </a:solidFill>
              </a:rPr>
              <a:t>) é a unidade base de processamento do IDOL Media Analytics. Existem 2 tipos de Canais: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/>
                </a:solidFill>
              </a:rPr>
              <a:t>Visual Analytics Channels</a:t>
            </a:r>
            <a:r>
              <a:rPr lang="pt-BR" sz="1400" dirty="0">
                <a:solidFill>
                  <a:schemeClr val="tx1"/>
                </a:solidFill>
              </a:rPr>
              <a:t>. Eles permitem executar sessões para processar conteúdo de vídeo, imagens ou documentos, para aplicar um ou vários analíticos visuais ao mesmo tempo.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tx1"/>
                </a:solidFill>
              </a:rPr>
              <a:t>Audio Analytics Chennels</a:t>
            </a:r>
            <a:r>
              <a:rPr lang="pt-BR" sz="1400" dirty="0">
                <a:solidFill>
                  <a:schemeClr val="tx1"/>
                </a:solidFill>
              </a:rPr>
              <a:t>. Eles permitem executar sessões para processar conteúdo de áudio ou vídeo, para aplicar um ou vários analíticos de áudio ao mesmo tempo.</a:t>
            </a:r>
          </a:p>
          <a:p>
            <a:pPr algn="just"/>
            <a:endParaRPr lang="pt-BR" sz="1400" dirty="0">
              <a:solidFill>
                <a:schemeClr val="tx1"/>
              </a:solidFill>
            </a:endParaRPr>
          </a:p>
          <a:p>
            <a:pPr algn="just"/>
            <a:r>
              <a:rPr lang="pt-BR" sz="1400" dirty="0">
                <a:solidFill>
                  <a:schemeClr val="tx1"/>
                </a:solidFill>
              </a:rPr>
              <a:t>Múltiplos analíticos podem ser executados no mesmo canal simultaneamente usando multi-threading, dependendo apenas da capacidade de processamento do Host. No entanto, apenas uma imagem, áudio ou vídeo pode ser processado ao mesmo tempo no mesmo canal. </a:t>
            </a:r>
          </a:p>
          <a:p>
            <a:pPr algn="just"/>
            <a:endParaRPr lang="pt-BR" sz="1400" dirty="0">
              <a:solidFill>
                <a:schemeClr val="tx1"/>
              </a:solidFill>
            </a:endParaRPr>
          </a:p>
          <a:p>
            <a:pPr algn="just"/>
            <a:r>
              <a:rPr lang="pt-BR" sz="1400" dirty="0">
                <a:solidFill>
                  <a:schemeClr val="tx1"/>
                </a:solidFill>
              </a:rPr>
              <a:t>Se mais de uma sessão de análise de conteúdo for enviada para a mesma instância do IDOL, ela buscará um canal disponível; se nenhum estiver disponível, ficará na fila até que algum canal esteja disponível. Em outras palavras, o número máximo de sessões simultâneas para analisar vários conteúdos de imagem, áudio ou vídeo ao mesmo tempo depende do número de canais simultâneos disponíveis.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10D89-7C67-407A-B88A-0C982959E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397" y="1180205"/>
            <a:ext cx="6119266" cy="5031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D2FD07-FAFD-4B12-92AB-BC1872BF5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3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IDOL Media Server 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3AD6F-42AF-4AC8-ACA4-41BCBA097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13038-0187-41DF-A0A7-4C89DF2C7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39" y="991472"/>
            <a:ext cx="11477897" cy="48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8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IDOL Media Training 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DFE395-2A25-4740-AC94-863AA7E6C95D}"/>
              </a:ext>
            </a:extLst>
          </p:cNvPr>
          <p:cNvSpPr/>
          <p:nvPr/>
        </p:nvSpPr>
        <p:spPr>
          <a:xfrm>
            <a:off x="102214" y="1438746"/>
            <a:ext cx="3882691" cy="447574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1400" dirty="0">
                <a:solidFill>
                  <a:schemeClr val="tx1"/>
                </a:solidFill>
              </a:rPr>
              <a:t>Para executar o </a:t>
            </a:r>
            <a:r>
              <a:rPr lang="pt-BR" sz="1400" b="1" dirty="0">
                <a:solidFill>
                  <a:schemeClr val="tx1"/>
                </a:solidFill>
              </a:rPr>
              <a:t>reconhecimento facial</a:t>
            </a:r>
            <a:r>
              <a:rPr lang="pt-BR" sz="1400" dirty="0">
                <a:solidFill>
                  <a:schemeClr val="tx1"/>
                </a:solidFill>
              </a:rPr>
              <a:t>, você deve treinar o IDOL fornecendo imagens das pessoas que deseja identificar. Quando você executa o reconhecimento de faces, o IDOL compara as faces detectadas na imagem ou no vídeo com as faces adicionadas durante o treinamento.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CFF14A-AE74-44B0-9F90-DCFC782CEB3C}"/>
              </a:ext>
            </a:extLst>
          </p:cNvPr>
          <p:cNvSpPr/>
          <p:nvPr/>
        </p:nvSpPr>
        <p:spPr>
          <a:xfrm>
            <a:off x="4133043" y="1438746"/>
            <a:ext cx="3882691" cy="447574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1400" dirty="0">
                <a:solidFill>
                  <a:schemeClr val="tx1"/>
                </a:solidFill>
              </a:rPr>
              <a:t>Para executar o </a:t>
            </a:r>
            <a:r>
              <a:rPr lang="pt-BR" sz="1400" b="1" dirty="0">
                <a:solidFill>
                  <a:schemeClr val="tx1"/>
                </a:solidFill>
              </a:rPr>
              <a:t>reconhecimento de objetos</a:t>
            </a:r>
            <a:r>
              <a:rPr lang="pt-BR" sz="1400" dirty="0">
                <a:solidFill>
                  <a:schemeClr val="tx1"/>
                </a:solidFill>
              </a:rPr>
              <a:t> 2D ou 3D, você deve treinar o IDOL fornecendo imagens de objetos que deseja reconhecer. Quando você executa o reconhecimento de objetos, o Media Server usa os dados de treinamento para reconhecer objetos em sua mídia.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C36908-912F-44CA-8BFE-57E2FC8F342E}"/>
              </a:ext>
            </a:extLst>
          </p:cNvPr>
          <p:cNvSpPr/>
          <p:nvPr/>
        </p:nvSpPr>
        <p:spPr>
          <a:xfrm>
            <a:off x="8114242" y="1420199"/>
            <a:ext cx="3882691" cy="447574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pt-BR" sz="1400" dirty="0">
                <a:solidFill>
                  <a:schemeClr val="tx1"/>
                </a:solidFill>
              </a:rPr>
              <a:t>Para executar a </a:t>
            </a:r>
            <a:r>
              <a:rPr lang="pt-BR" sz="1400" b="1" dirty="0">
                <a:solidFill>
                  <a:schemeClr val="tx1"/>
                </a:solidFill>
              </a:rPr>
              <a:t>classificação de imagens</a:t>
            </a:r>
            <a:r>
              <a:rPr lang="pt-BR" sz="1400" dirty="0">
                <a:solidFill>
                  <a:schemeClr val="tx1"/>
                </a:solidFill>
              </a:rPr>
              <a:t> com ML, você deve treinar o IDOL fornecendo imagens representativas das classes escolhidas.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0442A-E1A2-4436-AFFF-9AE288E69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017" y="3071412"/>
            <a:ext cx="3675018" cy="2619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DED508-B5A2-4406-9EDE-1B68B5909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052" y="3211860"/>
            <a:ext cx="3704671" cy="2483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91DBE-71D9-4295-81B5-FD8DACFC2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32" y="3134021"/>
            <a:ext cx="3807935" cy="2557019"/>
          </a:xfrm>
          <a:prstGeom prst="rect">
            <a:avLst/>
          </a:prstGeom>
        </p:spPr>
      </p:pic>
      <p:pic>
        <p:nvPicPr>
          <p:cNvPr id="17" name="Picture 2" descr="Resultado de imagem para Database Icon">
            <a:extLst>
              <a:ext uri="{FF2B5EF4-FFF2-40B4-BE49-F238E27FC236}">
                <a16:creationId xmlns:a16="http://schemas.microsoft.com/office/drawing/2014/main" id="{864A1823-7E5B-4A4B-9A61-C7AE831C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611" y="2634142"/>
            <a:ext cx="725310" cy="5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sultado de imagem para Database Icon">
            <a:extLst>
              <a:ext uri="{FF2B5EF4-FFF2-40B4-BE49-F238E27FC236}">
                <a16:creationId xmlns:a16="http://schemas.microsoft.com/office/drawing/2014/main" id="{940C2FB0-DDE0-4289-AD0B-D25286BAB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59" y="2674428"/>
            <a:ext cx="725310" cy="5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sultado de imagem para Database Icon">
            <a:extLst>
              <a:ext uri="{FF2B5EF4-FFF2-40B4-BE49-F238E27FC236}">
                <a16:creationId xmlns:a16="http://schemas.microsoft.com/office/drawing/2014/main" id="{8A219697-8FBB-4A48-91A6-800D73D5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523" y="2674428"/>
            <a:ext cx="725310" cy="5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ECA5A2-0085-43C7-A4FD-038BCEC0C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917A1CA-FA2A-49E0-B6B4-E60F7881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EC4606-E8AB-4729-BAA7-554BE67B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Visual Analytics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595D9-286F-4654-B32F-597BB000EC3E}"/>
              </a:ext>
            </a:extLst>
          </p:cNvPr>
          <p:cNvSpPr txBox="1"/>
          <p:nvPr/>
        </p:nvSpPr>
        <p:spPr>
          <a:xfrm>
            <a:off x="1812821" y="6306886"/>
            <a:ext cx="1219625" cy="4616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r>
              <a:rPr lang="pt-BR" sz="2400" b="1" dirty="0">
                <a:solidFill>
                  <a:srgbClr val="636363"/>
                </a:solidFill>
                <a:latin typeface="+mn-lt"/>
                <a:ea typeface="Roboto Light" charset="0"/>
                <a:cs typeface="Roboto Light" charset="0"/>
              </a:rPr>
              <a:t>&amp; IDOL</a:t>
            </a:r>
            <a:endParaRPr lang="en-US" sz="2400" b="1" dirty="0">
              <a:solidFill>
                <a:srgbClr val="636363"/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E913B07-DE02-4391-A0C1-D700E8B61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136" y="995103"/>
            <a:ext cx="4092156" cy="19304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1CC336-730F-4D8E-9442-55D4B0B1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222" y="3089093"/>
            <a:ext cx="3688394" cy="14671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4C5168-0357-4C22-B840-F54BA787A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222" y="4630810"/>
            <a:ext cx="3688394" cy="193040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0961C4C-EFB6-41F4-806F-61DDFEB8DBFF}"/>
              </a:ext>
            </a:extLst>
          </p:cNvPr>
          <p:cNvGrpSpPr/>
          <p:nvPr/>
        </p:nvGrpSpPr>
        <p:grpSpPr>
          <a:xfrm>
            <a:off x="9078516" y="3056726"/>
            <a:ext cx="2835936" cy="3365770"/>
            <a:chOff x="3356520" y="2398726"/>
            <a:chExt cx="3094659" cy="29487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FBF3CFC-CF7C-4267-B1B8-BAF07F00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56520" y="2398726"/>
              <a:ext cx="3094659" cy="2948716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577E46F-2963-4814-8DE4-79215FCB1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920" y="3212977"/>
              <a:ext cx="144016" cy="129614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34D8501-ADA1-4C22-8A83-F075AE9C0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35" y="995103"/>
            <a:ext cx="4520579" cy="142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B9779-AAB5-4C30-A909-0A362F07DF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90" y="2445534"/>
            <a:ext cx="4520578" cy="4377352"/>
          </a:xfrm>
          <a:prstGeom prst="rect">
            <a:avLst/>
          </a:prstGeom>
        </p:spPr>
      </p:pic>
      <p:pic>
        <p:nvPicPr>
          <p:cNvPr id="15" name="Picture 2" descr="Imagem relacionada">
            <a:extLst>
              <a:ext uri="{FF2B5EF4-FFF2-40B4-BE49-F238E27FC236}">
                <a16:creationId xmlns:a16="http://schemas.microsoft.com/office/drawing/2014/main" id="{60886C0A-F091-432F-BEBA-D46B9276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E81D4E-37DE-4571-9A92-DBB4DC6585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1550" y="1020035"/>
            <a:ext cx="2914736" cy="16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4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Audio Analytics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A9461-B8CC-40FF-A39E-5921B2EE02CE}"/>
              </a:ext>
            </a:extLst>
          </p:cNvPr>
          <p:cNvSpPr txBox="1"/>
          <p:nvPr/>
        </p:nvSpPr>
        <p:spPr>
          <a:xfrm>
            <a:off x="6592388" y="1482749"/>
            <a:ext cx="4670433" cy="9233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r>
              <a:rPr lang="pt-BR" dirty="0"/>
              <a:t>O modelo acústico utiliza redes neurais profundas (DNNs) para realizar um aprendizado profundo da fala.</a:t>
            </a:r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C6B5BA-AE18-4F99-B42D-C64D40685B79}"/>
              </a:ext>
            </a:extLst>
          </p:cNvPr>
          <p:cNvGrpSpPr/>
          <p:nvPr/>
        </p:nvGrpSpPr>
        <p:grpSpPr>
          <a:xfrm>
            <a:off x="124245" y="1054526"/>
            <a:ext cx="5971755" cy="3365932"/>
            <a:chOff x="124245" y="1054526"/>
            <a:chExt cx="5971755" cy="33659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730DF1-1AAC-4F7E-B0DD-3FD0A835D3C0}"/>
                </a:ext>
              </a:extLst>
            </p:cNvPr>
            <p:cNvSpPr txBox="1"/>
            <p:nvPr/>
          </p:nvSpPr>
          <p:spPr>
            <a:xfrm>
              <a:off x="1240221" y="1944414"/>
              <a:ext cx="45719" cy="318100"/>
            </a:xfrm>
            <a:prstGeom prst="rect">
              <a:avLst/>
            </a:prstGeom>
          </p:spPr>
          <p:txBody>
            <a:bodyPr vert="horz" wrap="square" lIns="91440" tIns="45720" rIns="91440" bIns="45720" rtlCol="0" anchor="t" anchorCtr="0">
              <a:spAutoFit/>
            </a:bodyPr>
            <a:lstStyle/>
            <a:p>
              <a:pPr algn="ctr"/>
              <a:endParaRPr lang="en-US" sz="1467" dirty="0">
                <a:solidFill>
                  <a:schemeClr val="bg1">
                    <a:lumMod val="50000"/>
                  </a:schemeClr>
                </a:solidFill>
                <a:latin typeface="+mn-lt"/>
                <a:ea typeface="Roboto Light" charset="0"/>
                <a:cs typeface="Roboto Light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4B397B-7B8B-47F3-8C5D-B3FCAA05C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954" y="1054526"/>
              <a:ext cx="5963046" cy="32126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A66F17-0389-4AEB-A978-A0DA350D9CF4}"/>
                </a:ext>
              </a:extLst>
            </p:cNvPr>
            <p:cNvSpPr txBox="1"/>
            <p:nvPr/>
          </p:nvSpPr>
          <p:spPr>
            <a:xfrm>
              <a:off x="927728" y="2907360"/>
              <a:ext cx="20996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t" anchorCtr="0">
              <a:spAutoFit/>
            </a:bodyPr>
            <a:lstStyle/>
            <a:p>
              <a:r>
                <a:rPr lang="en-US" sz="800" dirty="0">
                  <a:solidFill>
                    <a:srgbClr val="757575"/>
                  </a:solidFill>
                  <a:latin typeface="Arial" panose="020B0604020202020204" pitchFamily="34" charset="0"/>
                  <a:ea typeface="Roboto Light" charset="0"/>
                  <a:cs typeface="Arial" panose="020B0604020202020204" pitchFamily="34" charset="0"/>
                </a:rPr>
                <a:t>Audio Matching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A43355-89B6-4969-9B0D-7EE2838A4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553" y="3958794"/>
              <a:ext cx="5838825" cy="4616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999E0-8F24-4C67-A5CA-48E7E57B9D1D}"/>
                </a:ext>
              </a:extLst>
            </p:cNvPr>
            <p:cNvSpPr txBox="1"/>
            <p:nvPr/>
          </p:nvSpPr>
          <p:spPr>
            <a:xfrm>
              <a:off x="918470" y="4060622"/>
              <a:ext cx="209965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t" anchorCtr="0">
              <a:spAutoFit/>
            </a:bodyPr>
            <a:lstStyle/>
            <a:p>
              <a:r>
                <a:rPr lang="en-US" sz="800" dirty="0">
                  <a:solidFill>
                    <a:srgbClr val="757575"/>
                  </a:solidFill>
                  <a:latin typeface="Arial" panose="020B0604020202020204" pitchFamily="34" charset="0"/>
                  <a:ea typeface="Roboto Light" charset="0"/>
                  <a:cs typeface="Arial" panose="020B0604020202020204" pitchFamily="34" charset="0"/>
                </a:rPr>
                <a:t>Segment Video into News Stories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89C73A-7B9E-4FBE-8E32-D0382911917B}"/>
                </a:ext>
              </a:extLst>
            </p:cNvPr>
            <p:cNvSpPr txBox="1"/>
            <p:nvPr/>
          </p:nvSpPr>
          <p:spPr>
            <a:xfrm>
              <a:off x="124245" y="4060622"/>
              <a:ext cx="72016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t" anchorCtr="0">
              <a:spAutoFit/>
            </a:bodyPr>
            <a:lstStyle/>
            <a:p>
              <a:r>
                <a:rPr lang="en-US" sz="800" b="1" dirty="0">
                  <a:solidFill>
                    <a:srgbClr val="757575"/>
                  </a:solidFill>
                  <a:latin typeface="Arial" panose="020B0604020202020204" pitchFamily="34" charset="0"/>
                  <a:ea typeface="Roboto Light" charset="0"/>
                  <a:cs typeface="Arial" panose="020B0604020202020204" pitchFamily="34" charset="0"/>
                </a:rPr>
                <a:t>Speech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A139DE-0B93-4315-ABE4-CDD1087E7713}"/>
                </a:ext>
              </a:extLst>
            </p:cNvPr>
            <p:cNvSpPr txBox="1"/>
            <p:nvPr/>
          </p:nvSpPr>
          <p:spPr>
            <a:xfrm>
              <a:off x="3153149" y="4043204"/>
              <a:ext cx="27512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t" anchorCtr="0">
              <a:spAutoFit/>
            </a:bodyPr>
            <a:lstStyle/>
            <a:p>
              <a:r>
                <a:rPr lang="en-US" sz="800" dirty="0">
                  <a:solidFill>
                    <a:srgbClr val="828282"/>
                  </a:solidFill>
                  <a:latin typeface="Arial" panose="020B0604020202020204" pitchFamily="34" charset="0"/>
                  <a:ea typeface="Roboto Light" charset="0"/>
                  <a:cs typeface="Arial" panose="020B0604020202020204" pitchFamily="34" charset="0"/>
                </a:rPr>
                <a:t>identifies the times at which new stories begin and end and extracts the key concepts from each story.</a:t>
              </a:r>
            </a:p>
          </p:txBody>
        </p:sp>
      </p:grpSp>
      <p:pic>
        <p:nvPicPr>
          <p:cNvPr id="16" name="Picture 2" descr="Imagem relacionada">
            <a:extLst>
              <a:ext uri="{FF2B5EF4-FFF2-40B4-BE49-F238E27FC236}">
                <a16:creationId xmlns:a16="http://schemas.microsoft.com/office/drawing/2014/main" id="{EAADEB48-2876-4417-ABB1-CE9F0EDD7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15B5D0-1990-4173-9DC7-7EBE6B5EE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2D2B4B-C504-4760-B651-2556051B2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A6F15-F91C-49B8-B3ED-344C1DB24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259" y="2621280"/>
            <a:ext cx="6063366" cy="36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Arquitetura do IDOL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554B1-C646-4D8A-A2B9-2F180A1CB03A}"/>
              </a:ext>
            </a:extLst>
          </p:cNvPr>
          <p:cNvSpPr txBox="1"/>
          <p:nvPr/>
        </p:nvSpPr>
        <p:spPr>
          <a:xfrm>
            <a:off x="332254" y="2103464"/>
            <a:ext cx="3079330" cy="255454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Utiliza a API ACI (Autonomy Content Infrastructure) para comunicação com as aplicações (</a:t>
            </a:r>
            <a:r>
              <a:rPr lang="pt-BR" sz="2000" dirty="0" err="1">
                <a:solidFill>
                  <a:schemeClr val="bg1">
                    <a:lumMod val="50000"/>
                  </a:schemeClr>
                </a:solidFill>
              </a:rPr>
              <a:t>ex</a:t>
            </a:r>
            <a:r>
              <a:rPr lang="pt-BR" sz="2000" dirty="0">
                <a:solidFill>
                  <a:schemeClr val="bg1">
                    <a:lumMod val="50000"/>
                  </a:schemeClr>
                </a:solidFill>
              </a:rPr>
              <a:t>: interfaces) através de requisições HTTP / HTTPS - Aderente ao SOAP / JSON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DF617-335F-4E99-9005-9D90141A1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6159D-8942-45D7-8889-24BEC860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1C2C512B-B5E4-413D-B732-D48EBDFF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1C472E-7263-4206-B786-AEBF78F0F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012" y="1834139"/>
            <a:ext cx="7900729" cy="30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C047-38EC-4674-962A-3BCAC478F9CD}"/>
              </a:ext>
            </a:extLst>
          </p:cNvPr>
          <p:cNvSpPr txBox="1">
            <a:spLocks/>
          </p:cNvSpPr>
          <p:nvPr/>
        </p:nvSpPr>
        <p:spPr>
          <a:xfrm>
            <a:off x="3681670" y="2447323"/>
            <a:ext cx="8144569" cy="2742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8000" dirty="0">
                <a:solidFill>
                  <a:prstClr val="white"/>
                </a:solidFill>
              </a:rPr>
              <a:t>IDOL Media Server</a:t>
            </a:r>
            <a:endParaRPr lang="pt-BR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r>
              <a:rPr lang="pt-BR" b="0" dirty="0">
                <a:solidFill>
                  <a:schemeClr val="bg1"/>
                </a:solidFill>
              </a:rPr>
              <a:t>Audio &amp; Visual Analytics</a:t>
            </a:r>
          </a:p>
          <a:p>
            <a:pPr>
              <a:lnSpc>
                <a:spcPct val="80000"/>
              </a:lnSpc>
            </a:pPr>
            <a:endParaRPr lang="pt-BR" b="0" dirty="0">
              <a:solidFill>
                <a:schemeClr val="bg1"/>
              </a:solidFill>
            </a:endParaRPr>
          </a:p>
          <a:p>
            <a:pPr algn="r">
              <a:lnSpc>
                <a:spcPct val="80000"/>
              </a:lnSpc>
            </a:pPr>
            <a:r>
              <a:rPr lang="pt-BR" sz="4000" dirty="0">
                <a:solidFill>
                  <a:schemeClr val="bg1"/>
                </a:solidFill>
              </a:rPr>
              <a:t>Instalação</a:t>
            </a:r>
            <a:endParaRPr lang="pt-BR" sz="4000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endParaRPr lang="pt-BR" b="0" dirty="0">
              <a:solidFill>
                <a:prstClr val="white"/>
              </a:solidFill>
            </a:endParaRP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3DC05FF5-B8FA-4389-AC11-6639F5722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37" y="179872"/>
            <a:ext cx="1092503" cy="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CA26F-E400-4580-BE38-AA6812E8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379" y="5997163"/>
            <a:ext cx="1657350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DC6D5-2015-4124-B878-F768867E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" y="6271307"/>
            <a:ext cx="1876425" cy="542925"/>
          </a:xfrm>
          <a:prstGeom prst="rect">
            <a:avLst/>
          </a:prstGeom>
        </p:spPr>
      </p:pic>
      <p:pic>
        <p:nvPicPr>
          <p:cNvPr id="7" name="Picture 2" descr="Resultado de imagem para speech analytics icon">
            <a:extLst>
              <a:ext uri="{FF2B5EF4-FFF2-40B4-BE49-F238E27FC236}">
                <a16:creationId xmlns:a16="http://schemas.microsoft.com/office/drawing/2014/main" id="{C36B9729-84ED-4BFD-9CBC-B5039CD7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3" y="1591491"/>
            <a:ext cx="3058886" cy="30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340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32964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Portal Micro Focus – Instalador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EC042-8EEE-4BBF-9450-E0CE8D326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13" y="814097"/>
            <a:ext cx="10141527" cy="54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32964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Instalação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BBB77C-5A3A-4F91-9376-A754991EE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64" y="1088383"/>
            <a:ext cx="74676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1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32964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IDOL Admin /Site 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1D2FC6-E93F-47D4-8898-02000F21E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952" y="980032"/>
            <a:ext cx="7264968" cy="48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32964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IDOL Documentação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5FFFF-A37B-44A7-86EB-CD66063B4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389" y="1689266"/>
            <a:ext cx="8692738" cy="30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DBB87323-1D38-452F-86A2-D3BC303E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37" y="179872"/>
            <a:ext cx="1092503" cy="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C1089-CBD8-4105-84F0-1E3EE400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00" y="6314214"/>
            <a:ext cx="2028825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33E56-9ADA-4F0B-9B46-BE763C356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564" y="6198393"/>
            <a:ext cx="1465762" cy="58254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3482E1-4425-485D-8276-237AE1306E50}"/>
              </a:ext>
            </a:extLst>
          </p:cNvPr>
          <p:cNvSpPr txBox="1">
            <a:spLocks/>
          </p:cNvSpPr>
          <p:nvPr/>
        </p:nvSpPr>
        <p:spPr>
          <a:xfrm>
            <a:off x="3578372" y="1907391"/>
            <a:ext cx="8212536" cy="2742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8000" dirty="0">
                <a:solidFill>
                  <a:prstClr val="white"/>
                </a:solidFill>
              </a:rPr>
              <a:t>IDOL Media Server</a:t>
            </a:r>
            <a:endParaRPr lang="pt-BR" dirty="0">
              <a:solidFill>
                <a:prstClr val="white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pt-BR" b="0" dirty="0">
                <a:solidFill>
                  <a:schemeClr val="bg1"/>
                </a:solidFill>
              </a:rPr>
              <a:t>Audio &amp; Visual Analytics</a:t>
            </a:r>
            <a:endParaRPr lang="pt-BR" b="0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endParaRPr lang="pt-BR" b="0" dirty="0">
              <a:solidFill>
                <a:schemeClr val="bg1"/>
              </a:solidFill>
            </a:endParaRPr>
          </a:p>
          <a:p>
            <a:pPr algn="r">
              <a:lnSpc>
                <a:spcPct val="80000"/>
              </a:lnSpc>
            </a:pPr>
            <a:r>
              <a:rPr lang="pt-BR" sz="4000" dirty="0">
                <a:solidFill>
                  <a:schemeClr val="bg1"/>
                </a:solidFill>
              </a:rPr>
              <a:t>Demo Lab</a:t>
            </a:r>
            <a:endParaRPr lang="pt-BR" sz="4000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endParaRPr lang="pt-BR" b="0" dirty="0">
              <a:solidFill>
                <a:prstClr val="white"/>
              </a:solidFill>
            </a:endParaRPr>
          </a:p>
        </p:txBody>
      </p:sp>
      <p:pic>
        <p:nvPicPr>
          <p:cNvPr id="8" name="Picture 2" descr="Resultado de imagem para speech analytics icon">
            <a:extLst>
              <a:ext uri="{FF2B5EF4-FFF2-40B4-BE49-F238E27FC236}">
                <a16:creationId xmlns:a16="http://schemas.microsoft.com/office/drawing/2014/main" id="{4C7919A1-94C4-4CCC-BAF2-349AD8B7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3" y="1591491"/>
            <a:ext cx="3058886" cy="30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21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529942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Detecção, Reconhecimento e Demografia facial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0986E-E26F-481E-941D-10F0F80F9620}"/>
              </a:ext>
            </a:extLst>
          </p:cNvPr>
          <p:cNvSpPr txBox="1"/>
          <p:nvPr/>
        </p:nvSpPr>
        <p:spPr>
          <a:xfrm>
            <a:off x="3718258" y="1246851"/>
            <a:ext cx="8016055" cy="17543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Exemplo Chamada ACI API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faceDetection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faceRecognition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faceDemographics</a:t>
            </a: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F84BD-0344-4E98-93BA-1F968F20F5C3}"/>
              </a:ext>
            </a:extLst>
          </p:cNvPr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Resultado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JSON</a:t>
            </a: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EE082-7A7E-4BD0-A0CE-C1E7268077C4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F4ED4-CE3D-4F0F-B91D-157F1210088A}"/>
              </a:ext>
            </a:extLst>
          </p:cNvPr>
          <p:cNvSpPr txBox="1"/>
          <p:nvPr/>
        </p:nvSpPr>
        <p:spPr>
          <a:xfrm>
            <a:off x="404647" y="1246851"/>
            <a:ext cx="2913319" cy="29238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Descrição da Função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rgbClr val="636363"/>
                </a:solidFill>
              </a:rPr>
              <a:t>Detecta faces em uma imagem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rgbClr val="636363"/>
                </a:solidFill>
              </a:rPr>
              <a:t>Treina e compara faces com um banco de dados de faces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rgbClr val="636363"/>
                </a:solidFill>
              </a:rPr>
              <a:t>Analisa faces em imagens para determinar informações demográficas</a:t>
            </a:r>
            <a:endParaRPr lang="en-US" sz="1600" dirty="0">
              <a:solidFill>
                <a:srgbClr val="636363"/>
              </a:solidFill>
            </a:endParaRPr>
          </a:p>
        </p:txBody>
      </p:sp>
      <p:pic>
        <p:nvPicPr>
          <p:cNvPr id="18" name="Picture 2" descr="Imagem relacionada">
            <a:extLst>
              <a:ext uri="{FF2B5EF4-FFF2-40B4-BE49-F238E27FC236}">
                <a16:creationId xmlns:a16="http://schemas.microsoft.com/office/drawing/2014/main" id="{C5C38738-0E0F-4CFD-B8E8-2A7E2D0C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50737"/>
            <a:ext cx="611777" cy="61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6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4" y="292643"/>
            <a:ext cx="91965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Sentimento facial, Detecção roupas a Análise Cores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0986E-E26F-481E-941D-10F0F80F9620}"/>
              </a:ext>
            </a:extLst>
          </p:cNvPr>
          <p:cNvSpPr txBox="1"/>
          <p:nvPr/>
        </p:nvSpPr>
        <p:spPr>
          <a:xfrm>
            <a:off x="3718258" y="1246851"/>
            <a:ext cx="8016055" cy="2585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Exemplo Chamada ACI API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faceState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clothingAnalysis</a:t>
            </a:r>
            <a:endParaRPr lang="pt-BR" dirty="0"/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F84BD-0344-4E98-93BA-1F968F20F5C3}"/>
              </a:ext>
            </a:extLst>
          </p:cNvPr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Resultado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JSON</a:t>
            </a: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EE082-7A7E-4BD0-A0CE-C1E7268077C4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F4ED4-CE3D-4F0F-B91D-157F1210088A}"/>
              </a:ext>
            </a:extLst>
          </p:cNvPr>
          <p:cNvSpPr txBox="1"/>
          <p:nvPr/>
        </p:nvSpPr>
        <p:spPr>
          <a:xfrm>
            <a:off x="404647" y="1246851"/>
            <a:ext cx="2913319" cy="26776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Descrição da Função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rgbClr val="636363"/>
                </a:solidFill>
              </a:rPr>
              <a:t>Analisa faces em imagens para determinar o sentimento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solidFill>
                  <a:srgbClr val="636363"/>
                </a:solidFill>
              </a:rPr>
              <a:t>Detecta roupas e analisa cores dominantes, incluindo tons de pele</a:t>
            </a:r>
          </a:p>
        </p:txBody>
      </p:sp>
      <p:pic>
        <p:nvPicPr>
          <p:cNvPr id="11" name="Gráfico 10" descr="Rosto sorrindo com preenchimento sólido">
            <a:extLst>
              <a:ext uri="{FF2B5EF4-FFF2-40B4-BE49-F238E27FC236}">
                <a16:creationId xmlns:a16="http://schemas.microsoft.com/office/drawing/2014/main" id="{75572745-E89F-475A-8999-462A70257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5160" y="1745831"/>
            <a:ext cx="503296" cy="503296"/>
          </a:xfrm>
          <a:prstGeom prst="rect">
            <a:avLst/>
          </a:prstGeom>
        </p:spPr>
      </p:pic>
      <p:pic>
        <p:nvPicPr>
          <p:cNvPr id="17" name="Picture 2" descr="Resultado de imagem para color icon">
            <a:extLst>
              <a:ext uri="{FF2B5EF4-FFF2-40B4-BE49-F238E27FC236}">
                <a16:creationId xmlns:a16="http://schemas.microsoft.com/office/drawing/2014/main" id="{C88B2DFF-729D-4771-BF69-073EAF17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234" y="1635259"/>
            <a:ext cx="618309" cy="6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529942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Reconhecimento óptico de caracteres (OCR)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0986E-E26F-481E-941D-10F0F80F9620}"/>
              </a:ext>
            </a:extLst>
          </p:cNvPr>
          <p:cNvSpPr txBox="1"/>
          <p:nvPr/>
        </p:nvSpPr>
        <p:spPr>
          <a:xfrm>
            <a:off x="3718258" y="1246851"/>
            <a:ext cx="8016055" cy="20313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Exemplo Chamada ACI API</a:t>
            </a:r>
          </a:p>
          <a:p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ocr</a:t>
            </a:r>
            <a:endParaRPr lang="pt-BR" dirty="0"/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F84BD-0344-4E98-93BA-1F968F20F5C3}"/>
              </a:ext>
            </a:extLst>
          </p:cNvPr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Resultado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JSON</a:t>
            </a: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EE082-7A7E-4BD0-A0CE-C1E7268077C4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F4ED4-CE3D-4F0F-B91D-157F1210088A}"/>
              </a:ext>
            </a:extLst>
          </p:cNvPr>
          <p:cNvSpPr txBox="1"/>
          <p:nvPr/>
        </p:nvSpPr>
        <p:spPr>
          <a:xfrm>
            <a:off x="404647" y="1246851"/>
            <a:ext cx="2913319" cy="21852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Descrição da Função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Detecta e converte texto em imagens para arquivos de texto: Legendas no frame  de um vídeo</a:t>
            </a:r>
            <a:endParaRPr lang="en-US" dirty="0">
              <a:solidFill>
                <a:srgbClr val="636363"/>
              </a:solidFill>
            </a:endParaRPr>
          </a:p>
        </p:txBody>
      </p:sp>
      <p:pic>
        <p:nvPicPr>
          <p:cNvPr id="47106" name="Picture 2" descr="Resultado de imagem para OCR icons">
            <a:extLst>
              <a:ext uri="{FF2B5EF4-FFF2-40B4-BE49-F238E27FC236}">
                <a16:creationId xmlns:a16="http://schemas.microsoft.com/office/drawing/2014/main" id="{34D6274B-125B-4C51-AC57-68F1B67B8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85" y="1701850"/>
            <a:ext cx="560664" cy="5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01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Classificação de Imagens e Objetos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0986E-E26F-481E-941D-10F0F80F9620}"/>
              </a:ext>
            </a:extLst>
          </p:cNvPr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Exemplo Chamada ACI API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objectDetection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objectRecognition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objectClassification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F84BD-0344-4E98-93BA-1F968F20F5C3}"/>
              </a:ext>
            </a:extLst>
          </p:cNvPr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Resultado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JSON</a:t>
            </a: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EE082-7A7E-4BD0-A0CE-C1E7268077C4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F4ED4-CE3D-4F0F-B91D-157F1210088A}"/>
              </a:ext>
            </a:extLst>
          </p:cNvPr>
          <p:cNvSpPr txBox="1"/>
          <p:nvPr/>
        </p:nvSpPr>
        <p:spPr>
          <a:xfrm>
            <a:off x="404647" y="1246851"/>
            <a:ext cx="2913319" cy="39703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Descrição da Função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Detecta Objetos genéricos: carros, pessoas, cadeiras, caminhões.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Reconhece Objetos específicos: Logotipos corporativos de produtos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Classifica imagens em classes de objetos: bebidas, armas</a:t>
            </a:r>
            <a:endParaRPr lang="en-US" dirty="0">
              <a:solidFill>
                <a:srgbClr val="636363"/>
              </a:solidFill>
            </a:endParaRPr>
          </a:p>
        </p:txBody>
      </p:sp>
      <p:pic>
        <p:nvPicPr>
          <p:cNvPr id="46084" name="Picture 4" descr="Imagem relacionada">
            <a:extLst>
              <a:ext uri="{FF2B5EF4-FFF2-40B4-BE49-F238E27FC236}">
                <a16:creationId xmlns:a16="http://schemas.microsoft.com/office/drawing/2014/main" id="{E8FC9E6E-2C08-4F65-9370-C3A8D6A8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7" y="1670170"/>
            <a:ext cx="592344" cy="5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8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en-US" dirty="0"/>
              <a:t>ACI API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554B1-C646-4D8A-A2B9-2F180A1CB03A}"/>
              </a:ext>
            </a:extLst>
          </p:cNvPr>
          <p:cNvSpPr txBox="1"/>
          <p:nvPr/>
        </p:nvSpPr>
        <p:spPr>
          <a:xfrm>
            <a:off x="384804" y="1586549"/>
            <a:ext cx="5280271" cy="37240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dirty="0">
                <a:solidFill>
                  <a:srgbClr val="636363"/>
                </a:solidFill>
              </a:rPr>
              <a:t>- </a:t>
            </a:r>
            <a:r>
              <a:rPr lang="pt-BR" dirty="0">
                <a:solidFill>
                  <a:schemeClr val="tx2"/>
                </a:solidFill>
              </a:rPr>
              <a:t>ACTION</a:t>
            </a:r>
            <a:r>
              <a:rPr lang="pt-BR" dirty="0">
                <a:solidFill>
                  <a:srgbClr val="636363"/>
                </a:solidFill>
              </a:rPr>
              <a:t>: Requisições enviadas ao IDOL que retornam resultados. Diferentes componentes do IDOL aceitam diferentes comandos ACI.</a:t>
            </a:r>
          </a:p>
          <a:p>
            <a:endParaRPr lang="pt-BR" dirty="0">
              <a:solidFill>
                <a:srgbClr val="636363"/>
              </a:solidFill>
            </a:endParaRPr>
          </a:p>
          <a:p>
            <a:r>
              <a:rPr lang="pt-BR" dirty="0">
                <a:solidFill>
                  <a:srgbClr val="636363"/>
                </a:solidFill>
              </a:rPr>
              <a:t>- </a:t>
            </a:r>
            <a:r>
              <a:rPr lang="pt-BR" dirty="0">
                <a:solidFill>
                  <a:schemeClr val="tx2"/>
                </a:solidFill>
              </a:rPr>
              <a:t>INDEX</a:t>
            </a:r>
            <a:r>
              <a:rPr lang="pt-BR" dirty="0">
                <a:solidFill>
                  <a:srgbClr val="636363"/>
                </a:solidFill>
              </a:rPr>
              <a:t>: Usadas para adicionar (indexar), modificar e excluir informações do IDOL Server</a:t>
            </a:r>
          </a:p>
          <a:p>
            <a:endParaRPr lang="pt-BR" dirty="0">
              <a:solidFill>
                <a:srgbClr val="636363"/>
              </a:solidFill>
            </a:endParaRPr>
          </a:p>
          <a:p>
            <a:r>
              <a:rPr lang="pt-BR" dirty="0">
                <a:solidFill>
                  <a:srgbClr val="636363"/>
                </a:solidFill>
              </a:rPr>
              <a:t>- </a:t>
            </a:r>
            <a:r>
              <a:rPr lang="pt-BR" dirty="0">
                <a:solidFill>
                  <a:schemeClr val="tx2"/>
                </a:solidFill>
              </a:rPr>
              <a:t>SERVICE</a:t>
            </a:r>
            <a:r>
              <a:rPr lang="pt-BR" dirty="0">
                <a:solidFill>
                  <a:srgbClr val="636363"/>
                </a:solidFill>
              </a:rPr>
              <a:t>: Controla o comportamento dos componentes IDOL (parar, reiniciar, listar configuração )</a:t>
            </a: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latin typeface="+mn-lt"/>
                <a:ea typeface="Roboto Light" charset="0"/>
                <a:cs typeface="Roboto Light" charset="0"/>
              </a:rPr>
              <a:t>Exemplos..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81514-5B67-45DE-B0A5-1252AE92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465" y="1008669"/>
            <a:ext cx="4001529" cy="4840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3A907E-8E49-4E49-B370-7A817B82D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826995CD-83D4-444A-9495-F02EB575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555BB-EDA9-48D1-838D-B8A5751D9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529942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Comparação de Imagens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0986E-E26F-481E-941D-10F0F80F9620}"/>
              </a:ext>
            </a:extLst>
          </p:cNvPr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Exemplo Chamada ACI API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objectComparison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F84BD-0344-4E98-93BA-1F968F20F5C3}"/>
              </a:ext>
            </a:extLst>
          </p:cNvPr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Resultado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JSON</a:t>
            </a: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EE082-7A7E-4BD0-A0CE-C1E7268077C4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F4ED4-CE3D-4F0F-B91D-157F1210088A}"/>
              </a:ext>
            </a:extLst>
          </p:cNvPr>
          <p:cNvSpPr txBox="1"/>
          <p:nvPr/>
        </p:nvSpPr>
        <p:spPr>
          <a:xfrm>
            <a:off x="404647" y="1246851"/>
            <a:ext cx="2913319" cy="45243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Descrição da Função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Compara imagens e detecta áreas diferentes e semelhantes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pic>
        <p:nvPicPr>
          <p:cNvPr id="48132" name="Picture 4" descr="Resultado de imagem para image icon">
            <a:extLst>
              <a:ext uri="{FF2B5EF4-FFF2-40B4-BE49-F238E27FC236}">
                <a16:creationId xmlns:a16="http://schemas.microsoft.com/office/drawing/2014/main" id="{C535E1FF-799B-4B8B-BCFC-625665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30" y="1608723"/>
            <a:ext cx="671381" cy="67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5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59812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Transcrição da fala (Speech-</a:t>
            </a:r>
            <a:r>
              <a:rPr lang="pt-BR" dirty="0" err="1"/>
              <a:t>to</a:t>
            </a:r>
            <a:r>
              <a:rPr lang="pt-BR" dirty="0"/>
              <a:t>-</a:t>
            </a:r>
            <a:r>
              <a:rPr lang="pt-BR" dirty="0" err="1"/>
              <a:t>text</a:t>
            </a:r>
            <a:r>
              <a:rPr lang="pt-B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554B1-C646-4D8A-A2B9-2F180A1CB03A}"/>
              </a:ext>
            </a:extLst>
          </p:cNvPr>
          <p:cNvSpPr txBox="1"/>
          <p:nvPr/>
        </p:nvSpPr>
        <p:spPr>
          <a:xfrm>
            <a:off x="404647" y="1246851"/>
            <a:ext cx="2913319" cy="45243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Descrição da Função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Converte a fala em uma transcrição de texto das palavras ditas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Treina um modelo de linguagem personalizado com um vocabulário especifico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Identifica o idioma falado em uma conversa</a:t>
            </a:r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0986E-E26F-481E-941D-10F0F80F9620}"/>
              </a:ext>
            </a:extLst>
          </p:cNvPr>
          <p:cNvSpPr txBox="1"/>
          <p:nvPr/>
        </p:nvSpPr>
        <p:spPr>
          <a:xfrm>
            <a:off x="3718258" y="1246851"/>
            <a:ext cx="8016055" cy="20313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Exemplo Chamada ACI API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speechToText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speechTraining</a:t>
            </a:r>
            <a:endParaRPr lang="en-US" dirty="0">
              <a:solidFill>
                <a:srgbClr val="636363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speechId</a:t>
            </a:r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F84BD-0344-4E98-93BA-1F968F20F5C3}"/>
              </a:ext>
            </a:extLst>
          </p:cNvPr>
          <p:cNvSpPr txBox="1"/>
          <p:nvPr/>
        </p:nvSpPr>
        <p:spPr>
          <a:xfrm>
            <a:off x="3718258" y="3648479"/>
            <a:ext cx="8016055" cy="20005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Resultado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JSON</a:t>
            </a: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pic>
        <p:nvPicPr>
          <p:cNvPr id="28674" name="Picture 2" descr="Resultado de imagem para speech to text icon">
            <a:extLst>
              <a:ext uri="{FF2B5EF4-FFF2-40B4-BE49-F238E27FC236}">
                <a16:creationId xmlns:a16="http://schemas.microsoft.com/office/drawing/2014/main" id="{1397EF4F-BC60-4C47-AED1-2E890F68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41" y="1592124"/>
            <a:ext cx="642320" cy="6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74998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Alinhamento de transcrição e qualidade de Áudio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0986E-E26F-481E-941D-10F0F80F9620}"/>
              </a:ext>
            </a:extLst>
          </p:cNvPr>
          <p:cNvSpPr txBox="1"/>
          <p:nvPr/>
        </p:nvSpPr>
        <p:spPr>
          <a:xfrm>
            <a:off x="3718258" y="1246851"/>
            <a:ext cx="8016055" cy="20313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Exemplo Chamada ACI API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transcriptionAlign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audioQuality</a:t>
            </a:r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F84BD-0344-4E98-93BA-1F968F20F5C3}"/>
              </a:ext>
            </a:extLst>
          </p:cNvPr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Resultado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JSON</a:t>
            </a: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EE082-7A7E-4BD0-A0CE-C1E7268077C4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F4ED4-CE3D-4F0F-B91D-157F1210088A}"/>
              </a:ext>
            </a:extLst>
          </p:cNvPr>
          <p:cNvSpPr txBox="1"/>
          <p:nvPr/>
        </p:nvSpPr>
        <p:spPr>
          <a:xfrm>
            <a:off x="404647" y="1246851"/>
            <a:ext cx="2913319" cy="39395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Descrição da Função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Alinhamento de um determinado texto de transcrição com um arquivo de áudio para produzir registros de data/hora para todas as palavras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Analisa a qualidade do áudio e classifica os segmentos de áudio como música, ruído ou fala</a:t>
            </a:r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pic>
        <p:nvPicPr>
          <p:cNvPr id="45058" name="Picture 2" descr="Resultado de imagem para audio detection icon">
            <a:extLst>
              <a:ext uri="{FF2B5EF4-FFF2-40B4-BE49-F238E27FC236}">
                <a16:creationId xmlns:a16="http://schemas.microsoft.com/office/drawing/2014/main" id="{74C12477-C37A-4E24-948D-5ADF57CB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84" y="1715589"/>
            <a:ext cx="546925" cy="5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56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Detecção de padrões de Áudio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0986E-E26F-481E-941D-10F0F80F9620}"/>
              </a:ext>
            </a:extLst>
          </p:cNvPr>
          <p:cNvSpPr txBox="1"/>
          <p:nvPr/>
        </p:nvSpPr>
        <p:spPr>
          <a:xfrm>
            <a:off x="3718258" y="1246851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Exemplo Chamada ACI API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action</a:t>
            </a:r>
            <a:r>
              <a:rPr lang="pt-BR" dirty="0"/>
              <a:t>=</a:t>
            </a:r>
            <a:r>
              <a:rPr lang="pt-BR" dirty="0" err="1"/>
              <a:t>process</a:t>
            </a:r>
            <a:r>
              <a:rPr lang="pt-BR" dirty="0"/>
              <a:t>&amp;?</a:t>
            </a:r>
            <a:r>
              <a:rPr lang="pt-BR" dirty="0" err="1"/>
              <a:t>source</a:t>
            </a:r>
            <a:r>
              <a:rPr lang="pt-BR" dirty="0"/>
              <a:t>=/</a:t>
            </a:r>
            <a:r>
              <a:rPr lang="pt-BR" dirty="0" err="1"/>
              <a:t>dev</a:t>
            </a:r>
            <a:r>
              <a:rPr lang="pt-BR" dirty="0"/>
              <a:t>/video0&amp;configName=</a:t>
            </a:r>
            <a:r>
              <a:rPr lang="pt-BR" dirty="0" err="1"/>
              <a:t>audioFingerprint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F84BD-0344-4E98-93BA-1F968F20F5C3}"/>
              </a:ext>
            </a:extLst>
          </p:cNvPr>
          <p:cNvSpPr txBox="1"/>
          <p:nvPr/>
        </p:nvSpPr>
        <p:spPr>
          <a:xfrm>
            <a:off x="3718258" y="3648479"/>
            <a:ext cx="8016055" cy="23083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Resultado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JSON</a:t>
            </a: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EE082-7A7E-4BD0-A0CE-C1E7268077C4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CF4ED4-CE3D-4F0F-B91D-157F1210088A}"/>
              </a:ext>
            </a:extLst>
          </p:cNvPr>
          <p:cNvSpPr txBox="1"/>
          <p:nvPr/>
        </p:nvSpPr>
        <p:spPr>
          <a:xfrm>
            <a:off x="404647" y="1246851"/>
            <a:ext cx="2913319" cy="46474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Descrição da Função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636363"/>
                </a:solidFill>
              </a:rPr>
              <a:t>Detecta padrões de áudio e identifica segmentos de áudio que correspondem a áudios treinados em um banco de dados de áudio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  <a:p>
            <a:endParaRPr lang="en-US" dirty="0">
              <a:solidFill>
                <a:srgbClr val="63636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A9040-52B3-4D50-96D7-88FAB0D17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011" y="1724549"/>
            <a:ext cx="461302" cy="4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C047-38EC-4674-962A-3BCAC478F9CD}"/>
              </a:ext>
            </a:extLst>
          </p:cNvPr>
          <p:cNvSpPr txBox="1">
            <a:spLocks/>
          </p:cNvSpPr>
          <p:nvPr/>
        </p:nvSpPr>
        <p:spPr>
          <a:xfrm>
            <a:off x="3681670" y="2447323"/>
            <a:ext cx="8144569" cy="27429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8000" dirty="0">
                <a:solidFill>
                  <a:prstClr val="white"/>
                </a:solidFill>
              </a:rPr>
              <a:t>IDOL Media Server</a:t>
            </a:r>
            <a:endParaRPr lang="pt-BR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r>
              <a:rPr lang="pt-BR" b="0" dirty="0">
                <a:solidFill>
                  <a:schemeClr val="bg1"/>
                </a:solidFill>
              </a:rPr>
              <a:t>Perguntas, Duvidas ou comentários ?</a:t>
            </a:r>
          </a:p>
          <a:p>
            <a:pPr>
              <a:lnSpc>
                <a:spcPct val="80000"/>
              </a:lnSpc>
            </a:pPr>
            <a:endParaRPr lang="pt-BR" b="0" dirty="0">
              <a:solidFill>
                <a:schemeClr val="bg1"/>
              </a:solidFill>
            </a:endParaRPr>
          </a:p>
          <a:p>
            <a:pPr algn="r">
              <a:lnSpc>
                <a:spcPct val="80000"/>
              </a:lnSpc>
            </a:pPr>
            <a:endParaRPr lang="pt-BR" sz="4000" dirty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</a:pPr>
            <a:endParaRPr lang="pt-BR" b="0" dirty="0">
              <a:solidFill>
                <a:prstClr val="white"/>
              </a:solidFill>
            </a:endParaRP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3DC05FF5-B8FA-4389-AC11-6639F5722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737" y="179872"/>
            <a:ext cx="1092503" cy="8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CA26F-E400-4580-BE38-AA6812E8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379" y="5997163"/>
            <a:ext cx="1657350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DC6D5-2015-4124-B878-F768867E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1" y="6271307"/>
            <a:ext cx="1876425" cy="542925"/>
          </a:xfrm>
          <a:prstGeom prst="rect">
            <a:avLst/>
          </a:prstGeom>
        </p:spPr>
      </p:pic>
      <p:pic>
        <p:nvPicPr>
          <p:cNvPr id="7" name="Picture 2" descr="Resultado de imagem para speech analytics icon">
            <a:extLst>
              <a:ext uri="{FF2B5EF4-FFF2-40B4-BE49-F238E27FC236}">
                <a16:creationId xmlns:a16="http://schemas.microsoft.com/office/drawing/2014/main" id="{C36B9729-84ED-4BFD-9CBC-B5039CD7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3" y="1591491"/>
            <a:ext cx="3058886" cy="30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5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m relacionada">
            <a:extLst>
              <a:ext uri="{FF2B5EF4-FFF2-40B4-BE49-F238E27FC236}">
                <a16:creationId xmlns:a16="http://schemas.microsoft.com/office/drawing/2014/main" id="{DC4C1E48-1479-4973-A28F-0A3BD5D09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65633-E27A-41CA-B39A-5F925A596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Componentes e Funcionalidades do IDOL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554B1-C646-4D8A-A2B9-2F180A1CB03A}"/>
              </a:ext>
            </a:extLst>
          </p:cNvPr>
          <p:cNvSpPr txBox="1"/>
          <p:nvPr/>
        </p:nvSpPr>
        <p:spPr>
          <a:xfrm>
            <a:off x="115614" y="1260730"/>
            <a:ext cx="4035972" cy="42473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dirty="0">
                <a:solidFill>
                  <a:srgbClr val="636363"/>
                </a:solidFill>
              </a:rPr>
              <a:t>- Camada de indexação (conectores, CFS, Lua)</a:t>
            </a:r>
          </a:p>
          <a:p>
            <a:r>
              <a:rPr lang="pt-BR" dirty="0">
                <a:solidFill>
                  <a:srgbClr val="636363"/>
                </a:solidFill>
              </a:rPr>
              <a:t>- Camada de processamento de multimidia (Media Server)</a:t>
            </a:r>
          </a:p>
          <a:p>
            <a:r>
              <a:rPr lang="pt-BR" dirty="0">
                <a:solidFill>
                  <a:srgbClr val="636363"/>
                </a:solidFill>
              </a:rPr>
              <a:t>- Camada de índice (IDOL Content </a:t>
            </a:r>
            <a:r>
              <a:rPr lang="pt-BR" dirty="0" err="1">
                <a:solidFill>
                  <a:srgbClr val="636363"/>
                </a:solidFill>
              </a:rPr>
              <a:t>engines</a:t>
            </a:r>
            <a:r>
              <a:rPr lang="pt-BR" dirty="0">
                <a:solidFill>
                  <a:srgbClr val="636363"/>
                </a:solidFill>
              </a:rPr>
              <a:t>)</a:t>
            </a:r>
          </a:p>
          <a:p>
            <a:r>
              <a:rPr lang="pt-BR" dirty="0">
                <a:solidFill>
                  <a:srgbClr val="636363"/>
                </a:solidFill>
              </a:rPr>
              <a:t>- Camada de distribuição (DAH e DIH)</a:t>
            </a:r>
          </a:p>
          <a:p>
            <a:r>
              <a:rPr lang="pt-BR" dirty="0">
                <a:solidFill>
                  <a:srgbClr val="636363"/>
                </a:solidFill>
              </a:rPr>
              <a:t>- Camada de usuários, permissões, segurança (Community &amp; OGS)</a:t>
            </a:r>
          </a:p>
          <a:p>
            <a:r>
              <a:rPr lang="pt-BR" dirty="0">
                <a:solidFill>
                  <a:srgbClr val="636363"/>
                </a:solidFill>
              </a:rPr>
              <a:t>- Interfaces (</a:t>
            </a:r>
            <a:r>
              <a:rPr lang="pt-BR" dirty="0" err="1">
                <a:solidFill>
                  <a:srgbClr val="636363"/>
                </a:solidFill>
              </a:rPr>
              <a:t>Find</a:t>
            </a:r>
            <a:r>
              <a:rPr lang="pt-BR" dirty="0">
                <a:solidFill>
                  <a:srgbClr val="636363"/>
                </a:solidFill>
              </a:rPr>
              <a:t>, </a:t>
            </a:r>
            <a:r>
              <a:rPr lang="pt-BR" dirty="0" err="1">
                <a:solidFill>
                  <a:srgbClr val="636363"/>
                </a:solidFill>
              </a:rPr>
              <a:t>DataAdmin</a:t>
            </a:r>
            <a:r>
              <a:rPr lang="pt-BR" dirty="0">
                <a:solidFill>
                  <a:srgbClr val="636363"/>
                </a:solidFill>
              </a:rPr>
              <a:t>, </a:t>
            </a:r>
            <a:r>
              <a:rPr lang="pt-BR" dirty="0" err="1">
                <a:solidFill>
                  <a:srgbClr val="636363"/>
                </a:solidFill>
              </a:rPr>
              <a:t>SiteAdmin</a:t>
            </a:r>
            <a:r>
              <a:rPr lang="pt-BR" dirty="0">
                <a:solidFill>
                  <a:srgbClr val="636363"/>
                </a:solidFill>
              </a:rPr>
              <a:t>, ACI API)</a:t>
            </a:r>
          </a:p>
          <a:p>
            <a:r>
              <a:rPr lang="pt-BR" dirty="0">
                <a:solidFill>
                  <a:srgbClr val="636363"/>
                </a:solidFill>
              </a:rPr>
              <a:t>- NLP (</a:t>
            </a:r>
            <a:r>
              <a:rPr lang="pt-BR" dirty="0" err="1">
                <a:solidFill>
                  <a:srgbClr val="636363"/>
                </a:solidFill>
              </a:rPr>
              <a:t>AnswerServer</a:t>
            </a:r>
            <a:r>
              <a:rPr lang="pt-BR" dirty="0">
                <a:solidFill>
                  <a:srgbClr val="636363"/>
                </a:solidFill>
              </a:rPr>
              <a:t>)</a:t>
            </a:r>
          </a:p>
          <a:p>
            <a:r>
              <a:rPr lang="pt-BR" dirty="0">
                <a:solidFill>
                  <a:srgbClr val="636363"/>
                </a:solidFill>
              </a:rPr>
              <a:t>- Outros componentes (</a:t>
            </a:r>
            <a:r>
              <a:rPr lang="pt-BR" dirty="0" err="1">
                <a:solidFill>
                  <a:srgbClr val="636363"/>
                </a:solidFill>
              </a:rPr>
              <a:t>View</a:t>
            </a:r>
            <a:r>
              <a:rPr lang="pt-BR" dirty="0">
                <a:solidFill>
                  <a:srgbClr val="636363"/>
                </a:solidFill>
              </a:rPr>
              <a:t> Server, QMS, </a:t>
            </a:r>
            <a:r>
              <a:rPr lang="pt-BR" dirty="0" err="1">
                <a:solidFill>
                  <a:srgbClr val="636363"/>
                </a:solidFill>
              </a:rPr>
              <a:t>Eduction</a:t>
            </a:r>
            <a:r>
              <a:rPr lang="pt-BR" dirty="0">
                <a:solidFill>
                  <a:srgbClr val="636363"/>
                </a:solidFill>
              </a:rPr>
              <a:t>, </a:t>
            </a:r>
            <a:r>
              <a:rPr lang="pt-BR" dirty="0" err="1">
                <a:solidFill>
                  <a:srgbClr val="636363"/>
                </a:solidFill>
              </a:rPr>
              <a:t>Category</a:t>
            </a:r>
            <a:r>
              <a:rPr lang="pt-BR" dirty="0">
                <a:solidFill>
                  <a:srgbClr val="636363"/>
                </a:solidFill>
              </a:rPr>
              <a:t>, </a:t>
            </a:r>
            <a:r>
              <a:rPr lang="pt-BR" dirty="0" err="1">
                <a:solidFill>
                  <a:srgbClr val="636363"/>
                </a:solidFill>
              </a:rPr>
              <a:t>Controller</a:t>
            </a:r>
            <a:r>
              <a:rPr lang="pt-BR" dirty="0">
                <a:solidFill>
                  <a:srgbClr val="636363"/>
                </a:solidFill>
              </a:rPr>
              <a:t> &amp; </a:t>
            </a:r>
            <a:r>
              <a:rPr lang="pt-BR" dirty="0" err="1">
                <a:solidFill>
                  <a:srgbClr val="636363"/>
                </a:solidFill>
              </a:rPr>
              <a:t>Coordinator</a:t>
            </a:r>
            <a:r>
              <a:rPr lang="pt-BR" dirty="0">
                <a:solidFill>
                  <a:srgbClr val="636363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2C4D9-15CB-40D1-AB29-BBD05330B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50" y="1045026"/>
            <a:ext cx="7694936" cy="56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2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7219753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Conectores e CFS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30DF1-1AAC-4F7E-B0DD-3FD0A835D3C0}"/>
              </a:ext>
            </a:extLst>
          </p:cNvPr>
          <p:cNvSpPr txBox="1"/>
          <p:nvPr/>
        </p:nvSpPr>
        <p:spPr>
          <a:xfrm>
            <a:off x="1240221" y="1944414"/>
            <a:ext cx="45719" cy="3181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endParaRPr lang="en-US" sz="1467" dirty="0">
              <a:solidFill>
                <a:schemeClr val="bg1">
                  <a:lumMod val="50000"/>
                </a:schemeClr>
              </a:solidFill>
              <a:latin typeface="+mn-lt"/>
              <a:ea typeface="Roboto Light" charset="0"/>
              <a:cs typeface="Roboto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554B1-C646-4D8A-A2B9-2F180A1CB03A}"/>
              </a:ext>
            </a:extLst>
          </p:cNvPr>
          <p:cNvSpPr txBox="1"/>
          <p:nvPr/>
        </p:nvSpPr>
        <p:spPr>
          <a:xfrm>
            <a:off x="404647" y="1246851"/>
            <a:ext cx="3191993" cy="313932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Fluxo de Indexação CFS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Identificação de formato automática e extração de conteúdo</a:t>
            </a:r>
          </a:p>
          <a:p>
            <a:pPr marL="285750" indent="-285750">
              <a:buFontTx/>
              <a:buChar char="-"/>
            </a:pPr>
            <a:endParaRPr lang="pt-BR" dirty="0">
              <a:solidFill>
                <a:srgbClr val="63636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Enriquecimento de conteúdo (Extração de entidades, Redaction, Categorização, extensão via lua scripting)</a:t>
            </a:r>
          </a:p>
          <a:p>
            <a:endParaRPr lang="en-US" dirty="0">
              <a:solidFill>
                <a:srgbClr val="63636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8CF44-EB31-4632-8857-0C69B3D8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822" y="523476"/>
            <a:ext cx="2898765" cy="6103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2A4B1918-70AF-4050-BD29-6D41BAE8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25" y="1470976"/>
            <a:ext cx="632488" cy="63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4A883-CB59-4510-AB1C-91D27830B85B}"/>
              </a:ext>
            </a:extLst>
          </p:cNvPr>
          <p:cNvSpPr txBox="1"/>
          <p:nvPr/>
        </p:nvSpPr>
        <p:spPr>
          <a:xfrm>
            <a:off x="8676461" y="1439435"/>
            <a:ext cx="3191993" cy="480131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Conectores Standard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File System (Arquivos qualquer formato)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Web (Sites crawler)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ODBC (Bancos de dados)</a:t>
            </a:r>
          </a:p>
          <a:p>
            <a:endParaRPr lang="pt-BR" dirty="0">
              <a:solidFill>
                <a:srgbClr val="636363"/>
              </a:solidFill>
            </a:endParaRPr>
          </a:p>
          <a:p>
            <a:r>
              <a:rPr lang="pt-BR" b="1" dirty="0">
                <a:solidFill>
                  <a:srgbClr val="009ECD"/>
                </a:solidFill>
              </a:rPr>
              <a:t>Conectores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Mídia Social</a:t>
            </a:r>
          </a:p>
          <a:p>
            <a:endParaRPr lang="pt-BR" dirty="0">
              <a:solidFill>
                <a:srgbClr val="636363"/>
              </a:solidFill>
            </a:endParaRPr>
          </a:p>
          <a:p>
            <a:endParaRPr lang="pt-BR" dirty="0">
              <a:solidFill>
                <a:srgbClr val="636363"/>
              </a:solidFill>
            </a:endParaRPr>
          </a:p>
          <a:p>
            <a:r>
              <a:rPr lang="pt-BR" b="1" dirty="0">
                <a:solidFill>
                  <a:srgbClr val="A00078"/>
                </a:solidFill>
              </a:rPr>
              <a:t>Conectores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363"/>
                </a:solidFill>
              </a:rPr>
              <a:t>Repositórios Enterprise: Sharepoint, Notes, SAP, Documentum, Amazon S3, GoogleDrive, Hadoop, Dropbox, etc...</a:t>
            </a:r>
          </a:p>
          <a:p>
            <a:endParaRPr lang="pt-BR" dirty="0">
              <a:solidFill>
                <a:srgbClr val="636363"/>
              </a:solidFill>
            </a:endParaRPr>
          </a:p>
        </p:txBody>
      </p:sp>
      <p:pic>
        <p:nvPicPr>
          <p:cNvPr id="16" name="Picture 4" descr="Imagem relacionada">
            <a:extLst>
              <a:ext uri="{FF2B5EF4-FFF2-40B4-BE49-F238E27FC236}">
                <a16:creationId xmlns:a16="http://schemas.microsoft.com/office/drawing/2014/main" id="{82BAB10C-B315-4577-A5B2-4C310A8A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84" y="3058250"/>
            <a:ext cx="632488" cy="63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m relacionada">
            <a:extLst>
              <a:ext uri="{FF2B5EF4-FFF2-40B4-BE49-F238E27FC236}">
                <a16:creationId xmlns:a16="http://schemas.microsoft.com/office/drawing/2014/main" id="{97139723-4625-4446-AA81-CF299929C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879" y="4329280"/>
            <a:ext cx="632488" cy="63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4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32964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IDOL Documentação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75FFFF-A37B-44A7-86EB-CD66063B4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389" y="1689266"/>
            <a:ext cx="8692738" cy="30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6275" y="292643"/>
            <a:ext cx="8329645" cy="461666"/>
          </a:xfrm>
        </p:spPr>
        <p:txBody>
          <a:bodyPr>
            <a:normAutofit fontScale="90000"/>
          </a:bodyPr>
          <a:lstStyle/>
          <a:p>
            <a:r>
              <a:rPr lang="pt-BR" dirty="0"/>
              <a:t>IDOL FIND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2DCF-846B-4294-AA85-97A5F0994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78" y="6318307"/>
            <a:ext cx="1422876" cy="433567"/>
          </a:xfrm>
          <a:prstGeom prst="rect">
            <a:avLst/>
          </a:prstGeom>
        </p:spPr>
      </p:pic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5ACBB50E-E11E-487B-9673-081567A6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776" y="227318"/>
            <a:ext cx="822537" cy="6580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A478D-966A-4768-A59A-D2FE256C6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4" y="6318307"/>
            <a:ext cx="2038350" cy="48577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3F7671-B794-4301-999B-4AE36751DC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262893"/>
              </p:ext>
            </p:extLst>
          </p:nvPr>
        </p:nvGraphicFramePr>
        <p:xfrm>
          <a:off x="2302633" y="1110921"/>
          <a:ext cx="7586734" cy="4636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7" imgW="17961905" imgH="9030961" progId="Paint.Picture">
                  <p:embed/>
                </p:oleObj>
              </mc:Choice>
              <mc:Fallback>
                <p:oleObj name="Bitmap Image" r:id="rId7" imgW="17961905" imgH="9030961" progId="Paint.Pictur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51B4ECF-8920-4E11-AFD7-E6F57855A7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2633" y="1110921"/>
                        <a:ext cx="7586734" cy="4636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62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icro Focus 2017 -2">
      <a:dk1>
        <a:srgbClr val="212E35"/>
      </a:dk1>
      <a:lt1>
        <a:sysClr val="window" lastClr="FFFFFF"/>
      </a:lt1>
      <a:dk2>
        <a:srgbClr val="0079EF"/>
      </a:dk2>
      <a:lt2>
        <a:srgbClr val="29CEFE"/>
      </a:lt2>
      <a:accent1>
        <a:srgbClr val="C6179D"/>
      </a:accent1>
      <a:accent2>
        <a:srgbClr val="7425AD"/>
      </a:accent2>
      <a:accent3>
        <a:srgbClr val="231CA5"/>
      </a:accent3>
      <a:accent4>
        <a:srgbClr val="1668C1"/>
      </a:accent4>
      <a:accent5>
        <a:srgbClr val="29CEFE"/>
      </a:accent5>
      <a:accent6>
        <a:srgbClr val="2FD6C3"/>
      </a:accent6>
      <a:hlink>
        <a:srgbClr val="231CA5"/>
      </a:hlink>
      <a:folHlink>
        <a:srgbClr val="5EAE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 anchor="t" anchorCtr="0">
        <a:spAutoFit/>
      </a:bodyPr>
      <a:lstStyle>
        <a:defPPr algn="ctr">
          <a:defRPr sz="1467" smtClean="0">
            <a:solidFill>
              <a:schemeClr val="bg1">
                <a:lumMod val="50000"/>
              </a:schemeClr>
            </a:solidFill>
            <a:latin typeface="+mn-lt"/>
            <a:ea typeface="Roboto Light" charset="0"/>
            <a:cs typeface="Roboto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F_16x9_preso_w-examples_template" id="{DA810A4A-D62B-452C-8E3A-3E6B8C636CF1}" vid="{34803E31-BC3F-429D-AB1C-AE40848DE618}"/>
    </a:ext>
  </a:extLst>
</a:theme>
</file>

<file path=ppt/theme/theme2.xml><?xml version="1.0" encoding="utf-8"?>
<a:theme xmlns:a="http://schemas.openxmlformats.org/drawingml/2006/main" name="1_Office Theme">
  <a:themeElements>
    <a:clrScheme name="Micro Focus 2017 -2">
      <a:dk1>
        <a:srgbClr val="212E35"/>
      </a:dk1>
      <a:lt1>
        <a:sysClr val="window" lastClr="FFFFFF"/>
      </a:lt1>
      <a:dk2>
        <a:srgbClr val="0079EF"/>
      </a:dk2>
      <a:lt2>
        <a:srgbClr val="29CEFE"/>
      </a:lt2>
      <a:accent1>
        <a:srgbClr val="C6179D"/>
      </a:accent1>
      <a:accent2>
        <a:srgbClr val="7425AD"/>
      </a:accent2>
      <a:accent3>
        <a:srgbClr val="231CA5"/>
      </a:accent3>
      <a:accent4>
        <a:srgbClr val="1668C1"/>
      </a:accent4>
      <a:accent5>
        <a:srgbClr val="29CEFE"/>
      </a:accent5>
      <a:accent6>
        <a:srgbClr val="2FD6C3"/>
      </a:accent6>
      <a:hlink>
        <a:srgbClr val="231CA5"/>
      </a:hlink>
      <a:folHlink>
        <a:srgbClr val="5EAE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 anchor="t" anchorCtr="0">
        <a:spAutoFit/>
      </a:bodyPr>
      <a:lstStyle>
        <a:defPPr algn="ctr">
          <a:defRPr sz="1467" smtClean="0">
            <a:solidFill>
              <a:schemeClr val="bg1">
                <a:lumMod val="50000"/>
              </a:schemeClr>
            </a:solidFill>
            <a:latin typeface="+mn-lt"/>
            <a:ea typeface="Roboto Light" charset="0"/>
            <a:cs typeface="Roboto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F_16x9_preso_w-examples_template" id="{DA810A4A-D62B-452C-8E3A-3E6B8C636CF1}" vid="{34803E31-BC3F-429D-AB1C-AE40848DE61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03BCB38-008C-E349-A4FC-E674450CD1CA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98BC91CD258D42AE93DF988223BF31" ma:contentTypeVersion="3" ma:contentTypeDescription="Create a new document." ma:contentTypeScope="" ma:versionID="ed8a5a0253433afea76ec91f84eb3fcf">
  <xsd:schema xmlns:xsd="http://www.w3.org/2001/XMLSchema" xmlns:xs="http://www.w3.org/2001/XMLSchema" xmlns:p="http://schemas.microsoft.com/office/2006/metadata/properties" xmlns:ns2="dd8784d2-0974-4f16-b99a-583291ad3c2a" targetNamespace="http://schemas.microsoft.com/office/2006/metadata/properties" ma:root="true" ma:fieldsID="582ffa75dc86511c142824c03ba2943c" ns2:_="">
    <xsd:import namespace="dd8784d2-0974-4f16-b99a-583291ad3c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784d2-0974-4f16-b99a-583291ad3c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374EEE-2A72-496C-B21D-5A5BD601BA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784d2-0974-4f16-b99a-583291ad3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A4DE34-E3AF-4BD6-BC8A-D3B1EF98F4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3B405D-25E5-4253-97AB-CF173B734920}">
  <ds:schemaRefs>
    <ds:schemaRef ds:uri="dd8784d2-0974-4f16-b99a-583291ad3c2a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12025</TotalTime>
  <Words>3041</Words>
  <Application>Microsoft Office PowerPoint</Application>
  <PresentationFormat>Widescreen</PresentationFormat>
  <Paragraphs>860</Paragraphs>
  <Slides>54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Courier New</vt:lpstr>
      <vt:lpstr>Times New Roman</vt:lpstr>
      <vt:lpstr>Wingdings</vt:lpstr>
      <vt:lpstr>Office Theme</vt:lpstr>
      <vt:lpstr>1_Office Theme</vt:lpstr>
      <vt:lpstr>Bitmap Image</vt:lpstr>
      <vt:lpstr>PowerPoint Presentation</vt:lpstr>
      <vt:lpstr>PowerPoint Presentation</vt:lpstr>
      <vt:lpstr>PowerPoint Presentation</vt:lpstr>
      <vt:lpstr>Arquitetura do IDOL</vt:lpstr>
      <vt:lpstr>ACI API Commands</vt:lpstr>
      <vt:lpstr>Componentes e Funcionalidades do IDOL</vt:lpstr>
      <vt:lpstr>Conectores e CFS</vt:lpstr>
      <vt:lpstr>IDOL Documentação</vt:lpstr>
      <vt:lpstr>IDOL FIND</vt:lpstr>
      <vt:lpstr>PowerPoint Presentation</vt:lpstr>
      <vt:lpstr>Identificação de Idiomas</vt:lpstr>
      <vt:lpstr>Sumários conceituais</vt:lpstr>
      <vt:lpstr>Extração de conceitos</vt:lpstr>
      <vt:lpstr>Sugestão de conteúdo similar</vt:lpstr>
      <vt:lpstr>Comparação de Documentos</vt:lpstr>
      <vt:lpstr>Nuvem de termos</vt:lpstr>
      <vt:lpstr>Auto-complete</vt:lpstr>
      <vt:lpstr>Informações sobre atributos</vt:lpstr>
      <vt:lpstr>Correção de termos</vt:lpstr>
      <vt:lpstr>Categorização/Classificação de documentos</vt:lpstr>
      <vt:lpstr>Clustering</vt:lpstr>
      <vt:lpstr>Extração de Entidades</vt:lpstr>
      <vt:lpstr>Gerenciamento de Usuários</vt:lpstr>
      <vt:lpstr>Agentes de Pesquisa</vt:lpstr>
      <vt:lpstr>Profiles</vt:lpstr>
      <vt:lpstr>Alertas de Conteúdo</vt:lpstr>
      <vt:lpstr>Visualização de Conteúdo</vt:lpstr>
      <vt:lpstr>PowerPoint Presentation</vt:lpstr>
      <vt:lpstr>Portal Micro Focus – Instalador</vt:lpstr>
      <vt:lpstr>Instalação</vt:lpstr>
      <vt:lpstr>IDOL Admin /Site Admin</vt:lpstr>
      <vt:lpstr>PowerPoint Presentation</vt:lpstr>
      <vt:lpstr>Arquitetura do IDOL Media Server</vt:lpstr>
      <vt:lpstr>IDOL Media Server Sessions</vt:lpstr>
      <vt:lpstr>IDOL Media Server Channels </vt:lpstr>
      <vt:lpstr>IDOL Media Server Deployment</vt:lpstr>
      <vt:lpstr>IDOL Media Training DB</vt:lpstr>
      <vt:lpstr>Visual Analytics</vt:lpstr>
      <vt:lpstr>Audio Analytics</vt:lpstr>
      <vt:lpstr>PowerPoint Presentation</vt:lpstr>
      <vt:lpstr>Portal Micro Focus – Instalador</vt:lpstr>
      <vt:lpstr>Instalação</vt:lpstr>
      <vt:lpstr>IDOL Admin /Site Admin</vt:lpstr>
      <vt:lpstr>IDOL Documentação</vt:lpstr>
      <vt:lpstr>PowerPoint Presentation</vt:lpstr>
      <vt:lpstr>Detecção, Reconhecimento e Demografia facial</vt:lpstr>
      <vt:lpstr>Sentimento facial, Detecção roupas a Análise Cores</vt:lpstr>
      <vt:lpstr>Reconhecimento óptico de caracteres (OCR)</vt:lpstr>
      <vt:lpstr>Classificação de Imagens e Objetos</vt:lpstr>
      <vt:lpstr>Comparação de Imagens</vt:lpstr>
      <vt:lpstr>Transcrição da fala (Speech-to-text)</vt:lpstr>
      <vt:lpstr>Alinhamento de transcrição e qualidade de Áudio</vt:lpstr>
      <vt:lpstr>Detecção de padrões de Áudio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Focus Presentation Template</dc:title>
  <dc:creator>Microsoft Office User</dc:creator>
  <cp:lastModifiedBy>Eduardo Valladares</cp:lastModifiedBy>
  <cp:revision>529</cp:revision>
  <dcterms:created xsi:type="dcterms:W3CDTF">2017-07-23T23:34:01Z</dcterms:created>
  <dcterms:modified xsi:type="dcterms:W3CDTF">2019-11-12T11:48:40Z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0x010100D298BC91CD258D42AE93DF988223BF31</vt:lpwstr>
  </property>
</Properties>
</file>